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71" r:id="rId3"/>
    <p:sldId id="257" r:id="rId4"/>
    <p:sldId id="265" r:id="rId5"/>
    <p:sldId id="264" r:id="rId6"/>
    <p:sldId id="258" r:id="rId7"/>
    <p:sldId id="259" r:id="rId8"/>
    <p:sldId id="269" r:id="rId9"/>
    <p:sldId id="270" r:id="rId10"/>
    <p:sldId id="262" r:id="rId11"/>
    <p:sldId id="263" r:id="rId12"/>
    <p:sldId id="272"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072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876419"/>
            <a:ext cx="7477601" cy="958215"/>
          </a:xfrm>
          <a:prstGeom prst="rect">
            <a:avLst/>
          </a:prstGeom>
          <a:noFill/>
          <a:ln/>
        </p:spPr>
        <p:txBody>
          <a:bodyPr wrap="none" rtlCol="0" anchor="t"/>
          <a:lstStyle/>
          <a:p>
            <a:pPr marL="0" indent="0" algn="ctr">
              <a:lnSpc>
                <a:spcPts val="7545"/>
              </a:lnSpc>
              <a:buNone/>
            </a:pPr>
            <a:r>
              <a:rPr lang="en-US" sz="6036" b="1" dirty="0">
                <a:solidFill>
                  <a:srgbClr val="1F1E1E"/>
                </a:solidFill>
                <a:latin typeface="Alexandria" pitchFamily="34" charset="0"/>
                <a:ea typeface="Alexandria" pitchFamily="34" charset="-122"/>
                <a:cs typeface="Alexandria" pitchFamily="34" charset="-120"/>
              </a:rPr>
              <a:t>Medical Chatbot</a:t>
            </a:r>
            <a:endParaRPr lang="en-US" sz="6036" dirty="0"/>
          </a:p>
        </p:txBody>
      </p:sp>
      <p:pic>
        <p:nvPicPr>
          <p:cNvPr id="6" name="Image 1" descr="preencoded.png"/>
          <p:cNvPicPr>
            <a:picLocks noChangeAspect="1"/>
          </p:cNvPicPr>
          <p:nvPr/>
        </p:nvPicPr>
        <p:blipFill>
          <a:blip r:embed="rId4"/>
          <a:stretch>
            <a:fillRect/>
          </a:stretch>
        </p:blipFill>
        <p:spPr>
          <a:xfrm>
            <a:off x="7868841" y="2040569"/>
            <a:ext cx="3381751" cy="1971546"/>
          </a:xfrm>
          <a:prstGeom prst="rect">
            <a:avLst/>
          </a:prstGeom>
        </p:spPr>
      </p:pic>
      <p:sp>
        <p:nvSpPr>
          <p:cNvPr id="7" name="Text 3"/>
          <p:cNvSpPr/>
          <p:nvPr/>
        </p:nvSpPr>
        <p:spPr>
          <a:xfrm>
            <a:off x="6319599" y="4158058"/>
            <a:ext cx="7604744" cy="3431461"/>
          </a:xfrm>
          <a:prstGeom prst="rect">
            <a:avLst/>
          </a:prstGeom>
          <a:noFill/>
          <a:ln/>
        </p:spPr>
        <p:txBody>
          <a:bodyPr wrap="square" rtlCol="0" anchor="t"/>
          <a:lstStyle/>
          <a:p>
            <a:pPr marL="0" indent="0">
              <a:lnSpc>
                <a:spcPts val="2799"/>
              </a:lnSpc>
              <a:buNone/>
            </a:pPr>
            <a:r>
              <a:rPr lang="en-US" sz="1750" dirty="0">
                <a:solidFill>
                  <a:srgbClr val="3B3535"/>
                </a:solidFill>
                <a:latin typeface="Sora" pitchFamily="34" charset="0"/>
                <a:ea typeface="Sora" pitchFamily="34" charset="-122"/>
                <a:cs typeface="Sora" pitchFamily="34" charset="-120"/>
              </a:rPr>
              <a:t>Our Medical Chatbot project utilizes cutting-edge AI models like Gemini 1.5 to deliver highly personalized and reliable healthcare interactions. Powered by state-of-the-art natural language processing and machine learning algorithms, our chatbot aims to revolutionize the way patients interact with healthcare systems.</a:t>
            </a:r>
          </a:p>
          <a:p>
            <a:pPr marL="0" indent="0">
              <a:lnSpc>
                <a:spcPts val="2799"/>
              </a:lnSpc>
              <a:buNone/>
            </a:pPr>
            <a:endParaRPr lang="en-US" sz="1750" dirty="0">
              <a:solidFill>
                <a:srgbClr val="3B3535"/>
              </a:solidFill>
              <a:latin typeface="Sora" pitchFamily="34" charset="0"/>
              <a:ea typeface="Sora" pitchFamily="34" charset="-122"/>
              <a:cs typeface="Sora" pitchFamily="34" charset="-120"/>
            </a:endParaRPr>
          </a:p>
          <a:p>
            <a:pPr marL="0" indent="0">
              <a:lnSpc>
                <a:spcPts val="2799"/>
              </a:lnSpc>
              <a:buNone/>
            </a:pPr>
            <a:r>
              <a:rPr lang="en-US" sz="1750" b="1" dirty="0">
                <a:solidFill>
                  <a:srgbClr val="3B3535"/>
                </a:solidFill>
                <a:latin typeface="Sora" pitchFamily="34" charset="0"/>
                <a:ea typeface="Sora" pitchFamily="34" charset="-122"/>
              </a:rPr>
              <a:t>Team:</a:t>
            </a:r>
          </a:p>
          <a:p>
            <a:pPr marL="0" indent="0">
              <a:lnSpc>
                <a:spcPts val="2799"/>
              </a:lnSpc>
              <a:buNone/>
            </a:pPr>
            <a:r>
              <a:rPr lang="en-US" sz="1750" b="1" dirty="0">
                <a:solidFill>
                  <a:srgbClr val="3B3535"/>
                </a:solidFill>
                <a:latin typeface="Sora" pitchFamily="34" charset="0"/>
                <a:ea typeface="Sora" pitchFamily="34" charset="-122"/>
              </a:rPr>
              <a:t>Mazharuddin Mohammed</a:t>
            </a:r>
          </a:p>
          <a:p>
            <a:pPr marL="0" indent="0">
              <a:lnSpc>
                <a:spcPts val="2799"/>
              </a:lnSpc>
              <a:buNone/>
            </a:pPr>
            <a:r>
              <a:rPr lang="en-US" sz="1750" b="1" dirty="0">
                <a:solidFill>
                  <a:srgbClr val="3B3535"/>
                </a:solidFill>
                <a:latin typeface="Sora" pitchFamily="34" charset="0"/>
                <a:ea typeface="Sora" pitchFamily="34" charset="-122"/>
              </a:rPr>
              <a:t>Ashur Raju </a:t>
            </a:r>
            <a:r>
              <a:rPr lang="en-US" sz="1750" b="1" dirty="0" err="1">
                <a:solidFill>
                  <a:srgbClr val="3B3535"/>
                </a:solidFill>
                <a:latin typeface="Sora" pitchFamily="34" charset="0"/>
                <a:ea typeface="Sora" pitchFamily="34" charset="-122"/>
              </a:rPr>
              <a:t>Addanki</a:t>
            </a:r>
            <a:endParaRPr lang="en-US" sz="1750" b="1" dirty="0">
              <a:solidFill>
                <a:srgbClr val="3B3535"/>
              </a:solidFill>
              <a:latin typeface="Sora" pitchFamily="34" charset="0"/>
              <a:ea typeface="Sora" pitchFamily="34" charset="-122"/>
            </a:endParaRPr>
          </a:p>
          <a:p>
            <a:pPr marL="0" indent="0">
              <a:lnSpc>
                <a:spcPts val="2799"/>
              </a:lnSpc>
              <a:buNone/>
            </a:pPr>
            <a:r>
              <a:rPr lang="en-US" sz="1750" b="1" dirty="0">
                <a:solidFill>
                  <a:srgbClr val="3B3535"/>
                </a:solidFill>
                <a:latin typeface="Sora" pitchFamily="34" charset="0"/>
                <a:ea typeface="Sora" pitchFamily="34" charset="-122"/>
              </a:rPr>
              <a:t>Jayanth </a:t>
            </a:r>
            <a:r>
              <a:rPr lang="en-US" sz="1750" b="1" dirty="0" err="1">
                <a:solidFill>
                  <a:srgbClr val="3B3535"/>
                </a:solidFill>
                <a:latin typeface="Sora" pitchFamily="34" charset="0"/>
                <a:ea typeface="Sora" pitchFamily="34" charset="-122"/>
              </a:rPr>
              <a:t>Vodnala</a:t>
            </a:r>
            <a:endParaRPr lang="en-US" sz="1750" b="1" dirty="0">
              <a:solidFill>
                <a:srgbClr val="3B3535"/>
              </a:solidFill>
              <a:latin typeface="Sora" pitchFamily="34" charset="0"/>
              <a:ea typeface="Sora" pitchFamily="34" charset="-122"/>
            </a:endParaRPr>
          </a:p>
          <a:p>
            <a:pPr marL="0" indent="0">
              <a:lnSpc>
                <a:spcPts val="2799"/>
              </a:lnSpc>
              <a:buNone/>
            </a:pPr>
            <a:endParaRPr lang="en-US" sz="1750" dirty="0"/>
          </a:p>
        </p:txBody>
      </p:sp>
      <p:sp>
        <p:nvSpPr>
          <p:cNvPr id="8" name="Text 4"/>
          <p:cNvSpPr/>
          <p:nvPr/>
        </p:nvSpPr>
        <p:spPr>
          <a:xfrm>
            <a:off x="6319599" y="699766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1065371" y="1187410"/>
            <a:ext cx="8593098" cy="552569"/>
          </a:xfrm>
          <a:prstGeom prst="rect">
            <a:avLst/>
          </a:prstGeom>
          <a:noFill/>
          <a:ln/>
        </p:spPr>
        <p:txBody>
          <a:bodyPr wrap="none" rtlCol="0" anchor="t"/>
          <a:lstStyle/>
          <a:p>
            <a:pPr marL="0" indent="0">
              <a:lnSpc>
                <a:spcPts val="4351"/>
              </a:lnSpc>
              <a:buNone/>
            </a:pPr>
            <a:r>
              <a:rPr lang="en-US" sz="3481" b="1" dirty="0">
                <a:solidFill>
                  <a:srgbClr val="1F1E1E"/>
                </a:solidFill>
                <a:latin typeface="Alexandria" pitchFamily="34" charset="0"/>
                <a:ea typeface="Alexandria" pitchFamily="34" charset="-122"/>
                <a:cs typeface="Alexandria" pitchFamily="34" charset="-120"/>
              </a:rPr>
              <a:t>Contributions and Future Implications</a:t>
            </a:r>
            <a:endParaRPr lang="en-US" sz="3481" dirty="0"/>
          </a:p>
        </p:txBody>
      </p:sp>
      <p:pic>
        <p:nvPicPr>
          <p:cNvPr id="6" name="Image 1" descr="preencoded.png"/>
          <p:cNvPicPr>
            <a:picLocks noChangeAspect="1"/>
          </p:cNvPicPr>
          <p:nvPr/>
        </p:nvPicPr>
        <p:blipFill>
          <a:blip r:embed="rId4"/>
          <a:stretch>
            <a:fillRect/>
          </a:stretch>
        </p:blipFill>
        <p:spPr>
          <a:xfrm>
            <a:off x="1065371" y="2005132"/>
            <a:ext cx="884158" cy="1584722"/>
          </a:xfrm>
          <a:prstGeom prst="rect">
            <a:avLst/>
          </a:prstGeom>
        </p:spPr>
      </p:pic>
      <p:sp>
        <p:nvSpPr>
          <p:cNvPr id="7" name="Text 3"/>
          <p:cNvSpPr/>
          <p:nvPr/>
        </p:nvSpPr>
        <p:spPr>
          <a:xfrm>
            <a:off x="2214682" y="2181939"/>
            <a:ext cx="3143012" cy="276344"/>
          </a:xfrm>
          <a:prstGeom prst="rect">
            <a:avLst/>
          </a:prstGeom>
          <a:noFill/>
          <a:ln/>
        </p:spPr>
        <p:txBody>
          <a:bodyPr wrap="none" rtlCol="0" anchor="t"/>
          <a:lstStyle/>
          <a:p>
            <a:pPr marL="0" indent="0" algn="l">
              <a:lnSpc>
                <a:spcPts val="2176"/>
              </a:lnSpc>
              <a:buNone/>
            </a:pPr>
            <a:r>
              <a:rPr lang="en-US" sz="1741" b="1" dirty="0">
                <a:solidFill>
                  <a:srgbClr val="3B3535"/>
                </a:solidFill>
                <a:latin typeface="Alexandria" pitchFamily="34" charset="0"/>
                <a:ea typeface="Alexandria" pitchFamily="34" charset="-122"/>
                <a:cs typeface="Alexandria" pitchFamily="34" charset="-120"/>
              </a:rPr>
              <a:t>Enhanced Response Quality</a:t>
            </a:r>
            <a:endParaRPr lang="en-US" sz="1741" dirty="0"/>
          </a:p>
        </p:txBody>
      </p:sp>
      <p:sp>
        <p:nvSpPr>
          <p:cNvPr id="8" name="Text 4"/>
          <p:cNvSpPr/>
          <p:nvPr/>
        </p:nvSpPr>
        <p:spPr>
          <a:xfrm>
            <a:off x="2214682" y="2564368"/>
            <a:ext cx="7692747" cy="848678"/>
          </a:xfrm>
          <a:prstGeom prst="rect">
            <a:avLst/>
          </a:prstGeom>
          <a:noFill/>
          <a:ln/>
        </p:spPr>
        <p:txBody>
          <a:bodyPr wrap="square" rtlCol="0" anchor="t"/>
          <a:lstStyle/>
          <a:p>
            <a:pPr marL="0" indent="0" algn="l">
              <a:lnSpc>
                <a:spcPts val="2228"/>
              </a:lnSpc>
              <a:buNone/>
            </a:pPr>
            <a:r>
              <a:rPr lang="en-US" sz="1392" dirty="0">
                <a:solidFill>
                  <a:srgbClr val="3B3535"/>
                </a:solidFill>
                <a:latin typeface="Sora" pitchFamily="34" charset="0"/>
                <a:ea typeface="Sora" pitchFamily="34" charset="-122"/>
                <a:cs typeface="Sora" pitchFamily="34" charset="-120"/>
              </a:rPr>
              <a:t>The integration of Gemini 1.5 has significantly improved response quality, accuracy, and coherence in the chatbot's interactions, contributing to better user satisfaction and trust in the chatbot's capabilities.</a:t>
            </a:r>
            <a:endParaRPr lang="en-US" sz="1392" dirty="0"/>
          </a:p>
        </p:txBody>
      </p:sp>
      <p:pic>
        <p:nvPicPr>
          <p:cNvPr id="9" name="Image 2" descr="preencoded.png"/>
          <p:cNvPicPr>
            <a:picLocks noChangeAspect="1"/>
          </p:cNvPicPr>
          <p:nvPr/>
        </p:nvPicPr>
        <p:blipFill>
          <a:blip r:embed="rId5"/>
          <a:stretch>
            <a:fillRect/>
          </a:stretch>
        </p:blipFill>
        <p:spPr>
          <a:xfrm>
            <a:off x="1065371" y="3589853"/>
            <a:ext cx="884158" cy="1584722"/>
          </a:xfrm>
          <a:prstGeom prst="rect">
            <a:avLst/>
          </a:prstGeom>
        </p:spPr>
      </p:pic>
      <p:sp>
        <p:nvSpPr>
          <p:cNvPr id="10" name="Text 5"/>
          <p:cNvSpPr/>
          <p:nvPr/>
        </p:nvSpPr>
        <p:spPr>
          <a:xfrm>
            <a:off x="2214682" y="3766661"/>
            <a:ext cx="3112770" cy="276344"/>
          </a:xfrm>
          <a:prstGeom prst="rect">
            <a:avLst/>
          </a:prstGeom>
          <a:noFill/>
          <a:ln/>
        </p:spPr>
        <p:txBody>
          <a:bodyPr wrap="none" rtlCol="0" anchor="t"/>
          <a:lstStyle/>
          <a:p>
            <a:pPr marL="0" indent="0" algn="l">
              <a:lnSpc>
                <a:spcPts val="2176"/>
              </a:lnSpc>
              <a:buNone/>
            </a:pPr>
            <a:r>
              <a:rPr lang="en-US" sz="1741" b="1" dirty="0">
                <a:solidFill>
                  <a:srgbClr val="3B3535"/>
                </a:solidFill>
                <a:latin typeface="Alexandria" pitchFamily="34" charset="0"/>
                <a:ea typeface="Alexandria" pitchFamily="34" charset="-122"/>
                <a:cs typeface="Alexandria" pitchFamily="34" charset="-120"/>
              </a:rPr>
              <a:t>Scalability and Adaptability</a:t>
            </a:r>
            <a:endParaRPr lang="en-US" sz="1741" dirty="0"/>
          </a:p>
        </p:txBody>
      </p:sp>
      <p:sp>
        <p:nvSpPr>
          <p:cNvPr id="11" name="Text 6"/>
          <p:cNvSpPr/>
          <p:nvPr/>
        </p:nvSpPr>
        <p:spPr>
          <a:xfrm>
            <a:off x="2214682" y="4149090"/>
            <a:ext cx="7692747" cy="848678"/>
          </a:xfrm>
          <a:prstGeom prst="rect">
            <a:avLst/>
          </a:prstGeom>
          <a:noFill/>
          <a:ln/>
        </p:spPr>
        <p:txBody>
          <a:bodyPr wrap="square" rtlCol="0" anchor="t"/>
          <a:lstStyle/>
          <a:p>
            <a:pPr marL="0" indent="0" algn="l">
              <a:lnSpc>
                <a:spcPts val="2228"/>
              </a:lnSpc>
              <a:buNone/>
            </a:pPr>
            <a:r>
              <a:rPr lang="en-US" sz="1392" dirty="0">
                <a:solidFill>
                  <a:srgbClr val="3B3535"/>
                </a:solidFill>
                <a:latin typeface="Sora" pitchFamily="34" charset="0"/>
                <a:ea typeface="Sora" pitchFamily="34" charset="-122"/>
                <a:cs typeface="Sora" pitchFamily="34" charset="-120"/>
              </a:rPr>
              <a:t>Gemini 1.5's scalability and adaptability have allowed the chatbot to handle diverse queries, integrate new knowledge sources seamlessly, and evolve with changing user needs and technological advancements.</a:t>
            </a:r>
            <a:endParaRPr lang="en-US" sz="1392" dirty="0"/>
          </a:p>
        </p:txBody>
      </p:sp>
      <p:pic>
        <p:nvPicPr>
          <p:cNvPr id="12" name="Image 3" descr="preencoded.png"/>
          <p:cNvPicPr>
            <a:picLocks noChangeAspect="1"/>
          </p:cNvPicPr>
          <p:nvPr/>
        </p:nvPicPr>
        <p:blipFill>
          <a:blip r:embed="rId6"/>
          <a:stretch>
            <a:fillRect/>
          </a:stretch>
        </p:blipFill>
        <p:spPr>
          <a:xfrm>
            <a:off x="1065371" y="5174575"/>
            <a:ext cx="884158" cy="1867614"/>
          </a:xfrm>
          <a:prstGeom prst="rect">
            <a:avLst/>
          </a:prstGeom>
        </p:spPr>
      </p:pic>
      <p:sp>
        <p:nvSpPr>
          <p:cNvPr id="13" name="Text 7"/>
          <p:cNvSpPr/>
          <p:nvPr/>
        </p:nvSpPr>
        <p:spPr>
          <a:xfrm>
            <a:off x="2214682" y="5351383"/>
            <a:ext cx="3058835" cy="276344"/>
          </a:xfrm>
          <a:prstGeom prst="rect">
            <a:avLst/>
          </a:prstGeom>
          <a:noFill/>
          <a:ln/>
        </p:spPr>
        <p:txBody>
          <a:bodyPr wrap="none" rtlCol="0" anchor="t"/>
          <a:lstStyle/>
          <a:p>
            <a:pPr marL="0" indent="0" algn="l">
              <a:lnSpc>
                <a:spcPts val="2176"/>
              </a:lnSpc>
              <a:buNone/>
            </a:pPr>
            <a:r>
              <a:rPr lang="en-US" sz="1741" b="1" dirty="0">
                <a:solidFill>
                  <a:srgbClr val="3B3535"/>
                </a:solidFill>
                <a:latin typeface="Alexandria" pitchFamily="34" charset="0"/>
                <a:ea typeface="Alexandria" pitchFamily="34" charset="-122"/>
                <a:cs typeface="Alexandria" pitchFamily="34" charset="-120"/>
              </a:rPr>
              <a:t>Innovation in Healthcare AI</a:t>
            </a:r>
            <a:endParaRPr lang="en-US" sz="1741" dirty="0"/>
          </a:p>
        </p:txBody>
      </p:sp>
      <p:sp>
        <p:nvSpPr>
          <p:cNvPr id="14" name="Text 8"/>
          <p:cNvSpPr/>
          <p:nvPr/>
        </p:nvSpPr>
        <p:spPr>
          <a:xfrm>
            <a:off x="2214682" y="5733812"/>
            <a:ext cx="7692747" cy="1131570"/>
          </a:xfrm>
          <a:prstGeom prst="rect">
            <a:avLst/>
          </a:prstGeom>
          <a:noFill/>
          <a:ln/>
        </p:spPr>
        <p:txBody>
          <a:bodyPr wrap="square" rtlCol="0" anchor="t"/>
          <a:lstStyle/>
          <a:p>
            <a:pPr marL="0" indent="0" algn="l">
              <a:lnSpc>
                <a:spcPts val="2228"/>
              </a:lnSpc>
              <a:buNone/>
            </a:pPr>
            <a:r>
              <a:rPr lang="en-US" sz="1392" dirty="0">
                <a:solidFill>
                  <a:srgbClr val="3B3535"/>
                </a:solidFill>
                <a:latin typeface="Sora" pitchFamily="34" charset="0"/>
                <a:ea typeface="Sora" pitchFamily="34" charset="-122"/>
                <a:cs typeface="Sora" pitchFamily="34" charset="-120"/>
              </a:rPr>
              <a:t>The project contributes to the ongoing innovation in healthcare AI, paving the way for more sophisticated and effective conversational systems tailored to medical contexts, with implications for improving healthcare access, information dissemination, and patient engagement.</a:t>
            </a:r>
            <a:endParaRPr lang="en-US" sz="139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31743"/>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31743"/>
          </a:xfrm>
          <a:prstGeom prst="rect">
            <a:avLst/>
          </a:prstGeom>
        </p:spPr>
      </p:pic>
      <p:sp>
        <p:nvSpPr>
          <p:cNvPr id="5" name="Shape 2"/>
          <p:cNvSpPr/>
          <p:nvPr/>
        </p:nvSpPr>
        <p:spPr>
          <a:xfrm>
            <a:off x="0" y="0"/>
            <a:ext cx="14630400" cy="8231743"/>
          </a:xfrm>
          <a:prstGeom prst="rect">
            <a:avLst/>
          </a:prstGeom>
          <a:solidFill>
            <a:srgbClr val="FFFAFA">
              <a:alpha val="85000"/>
            </a:srgbClr>
          </a:solidFill>
          <a:ln/>
        </p:spPr>
        <p:txBody>
          <a:bodyPr/>
          <a:lstStyle/>
          <a:p>
            <a:endParaRPr lang="en-US"/>
          </a:p>
        </p:txBody>
      </p:sp>
      <p:sp>
        <p:nvSpPr>
          <p:cNvPr id="6" name="Text 3"/>
          <p:cNvSpPr/>
          <p:nvPr/>
        </p:nvSpPr>
        <p:spPr>
          <a:xfrm>
            <a:off x="2034064" y="580906"/>
            <a:ext cx="8932426" cy="660202"/>
          </a:xfrm>
          <a:prstGeom prst="rect">
            <a:avLst/>
          </a:prstGeom>
          <a:noFill/>
          <a:ln/>
        </p:spPr>
        <p:txBody>
          <a:bodyPr wrap="none" rtlCol="0" anchor="t"/>
          <a:lstStyle/>
          <a:p>
            <a:pPr marL="0" indent="0">
              <a:lnSpc>
                <a:spcPts val="5198"/>
              </a:lnSpc>
              <a:buNone/>
            </a:pPr>
            <a:r>
              <a:rPr lang="en-US" sz="4158" b="1" dirty="0">
                <a:solidFill>
                  <a:srgbClr val="1F1E1E"/>
                </a:solidFill>
                <a:latin typeface="Alexandria" pitchFamily="34" charset="0"/>
                <a:ea typeface="Alexandria" pitchFamily="34" charset="-122"/>
                <a:cs typeface="Alexandria" pitchFamily="34" charset="-120"/>
              </a:rPr>
              <a:t>Conclusion and Future Directions</a:t>
            </a:r>
            <a:endParaRPr lang="en-US" sz="4158" dirty="0"/>
          </a:p>
        </p:txBody>
      </p:sp>
      <p:sp>
        <p:nvSpPr>
          <p:cNvPr id="7" name="Shape 4"/>
          <p:cNvSpPr/>
          <p:nvPr/>
        </p:nvSpPr>
        <p:spPr>
          <a:xfrm>
            <a:off x="2034064" y="1722953"/>
            <a:ext cx="475298" cy="475298"/>
          </a:xfrm>
          <a:prstGeom prst="roundRect">
            <a:avLst>
              <a:gd name="adj" fmla="val 20000"/>
            </a:avLst>
          </a:prstGeom>
          <a:solidFill>
            <a:srgbClr val="D5DCF6"/>
          </a:solidFill>
          <a:ln w="7620">
            <a:solidFill>
              <a:srgbClr val="BBC2DC"/>
            </a:solidFill>
            <a:prstDash val="solid"/>
          </a:ln>
        </p:spPr>
        <p:txBody>
          <a:bodyPr/>
          <a:lstStyle/>
          <a:p>
            <a:endParaRPr lang="en-US"/>
          </a:p>
        </p:txBody>
      </p:sp>
      <p:sp>
        <p:nvSpPr>
          <p:cNvPr id="8" name="Text 5"/>
          <p:cNvSpPr/>
          <p:nvPr/>
        </p:nvSpPr>
        <p:spPr>
          <a:xfrm>
            <a:off x="2209443" y="1762601"/>
            <a:ext cx="124539" cy="396002"/>
          </a:xfrm>
          <a:prstGeom prst="rect">
            <a:avLst/>
          </a:prstGeom>
          <a:noFill/>
          <a:ln/>
        </p:spPr>
        <p:txBody>
          <a:bodyPr wrap="none" rtlCol="0" anchor="t"/>
          <a:lstStyle/>
          <a:p>
            <a:pPr marL="0" indent="0" algn="ctr">
              <a:lnSpc>
                <a:spcPts val="3119"/>
              </a:lnSpc>
              <a:buNone/>
            </a:pPr>
            <a:r>
              <a:rPr lang="en-US" sz="2495" b="1" dirty="0">
                <a:solidFill>
                  <a:srgbClr val="3B3535"/>
                </a:solidFill>
                <a:latin typeface="Alexandria" pitchFamily="34" charset="0"/>
                <a:ea typeface="Alexandria" pitchFamily="34" charset="-122"/>
                <a:cs typeface="Alexandria" pitchFamily="34" charset="-120"/>
              </a:rPr>
              <a:t>1</a:t>
            </a:r>
            <a:endParaRPr lang="en-US" sz="2495" dirty="0"/>
          </a:p>
        </p:txBody>
      </p:sp>
      <p:sp>
        <p:nvSpPr>
          <p:cNvPr id="9" name="Text 6"/>
          <p:cNvSpPr/>
          <p:nvPr/>
        </p:nvSpPr>
        <p:spPr>
          <a:xfrm>
            <a:off x="2720578" y="1795582"/>
            <a:ext cx="2693432" cy="660083"/>
          </a:xfrm>
          <a:prstGeom prst="rect">
            <a:avLst/>
          </a:prstGeom>
          <a:noFill/>
          <a:ln/>
        </p:spPr>
        <p:txBody>
          <a:bodyPr wrap="square" rtlCol="0" anchor="t"/>
          <a:lstStyle/>
          <a:p>
            <a:pPr marL="0" indent="0">
              <a:lnSpc>
                <a:spcPts val="2599"/>
              </a:lnSpc>
              <a:buNone/>
            </a:pPr>
            <a:r>
              <a:rPr lang="en-US" sz="2079" b="1" dirty="0">
                <a:solidFill>
                  <a:srgbClr val="3B3535"/>
                </a:solidFill>
                <a:latin typeface="Alexandria" pitchFamily="34" charset="0"/>
                <a:ea typeface="Alexandria" pitchFamily="34" charset="-122"/>
                <a:cs typeface="Alexandria" pitchFamily="34" charset="-120"/>
              </a:rPr>
              <a:t>Continued Improvement</a:t>
            </a:r>
            <a:endParaRPr lang="en-US" sz="2079" dirty="0"/>
          </a:p>
        </p:txBody>
      </p:sp>
      <p:sp>
        <p:nvSpPr>
          <p:cNvPr id="10" name="Text 7"/>
          <p:cNvSpPr/>
          <p:nvPr/>
        </p:nvSpPr>
        <p:spPr>
          <a:xfrm>
            <a:off x="2720578" y="2582347"/>
            <a:ext cx="2693432" cy="5068491"/>
          </a:xfrm>
          <a:prstGeom prst="rect">
            <a:avLst/>
          </a:prstGeom>
          <a:noFill/>
          <a:ln/>
        </p:spPr>
        <p:txBody>
          <a:bodyPr wrap="square" rtlCol="0" anchor="t"/>
          <a:lstStyle/>
          <a:p>
            <a:pPr marL="0" indent="0">
              <a:lnSpc>
                <a:spcPts val="2661"/>
              </a:lnSpc>
              <a:buNone/>
            </a:pPr>
            <a:r>
              <a:rPr lang="en-US" sz="1663" dirty="0">
                <a:solidFill>
                  <a:srgbClr val="3B3535"/>
                </a:solidFill>
                <a:latin typeface="Sora" pitchFamily="34" charset="0"/>
                <a:ea typeface="Sora" pitchFamily="34" charset="-122"/>
                <a:cs typeface="Sora" pitchFamily="34" charset="-120"/>
              </a:rPr>
              <a:t>Our team plans to continue refining the chatbot by incorporating more data sources, fine-tuning response generation algorithms, and enhancing the chatbot's conversational capabilities. This continuous improvement cycle ensures that the chatbot remains up-to-date and responsive to evolving user requirements.</a:t>
            </a:r>
            <a:endParaRPr lang="en-US" sz="1663" dirty="0"/>
          </a:p>
        </p:txBody>
      </p:sp>
      <p:sp>
        <p:nvSpPr>
          <p:cNvPr id="11" name="Shape 8"/>
          <p:cNvSpPr/>
          <p:nvPr/>
        </p:nvSpPr>
        <p:spPr>
          <a:xfrm>
            <a:off x="5625227" y="1722953"/>
            <a:ext cx="475298" cy="475298"/>
          </a:xfrm>
          <a:prstGeom prst="roundRect">
            <a:avLst>
              <a:gd name="adj" fmla="val 20000"/>
            </a:avLst>
          </a:prstGeom>
          <a:solidFill>
            <a:srgbClr val="D5DCF6"/>
          </a:solidFill>
          <a:ln w="7620">
            <a:solidFill>
              <a:srgbClr val="BBC2DC"/>
            </a:solidFill>
            <a:prstDash val="solid"/>
          </a:ln>
        </p:spPr>
        <p:txBody>
          <a:bodyPr/>
          <a:lstStyle/>
          <a:p>
            <a:endParaRPr lang="en-US"/>
          </a:p>
        </p:txBody>
      </p:sp>
      <p:sp>
        <p:nvSpPr>
          <p:cNvPr id="12" name="Text 9"/>
          <p:cNvSpPr/>
          <p:nvPr/>
        </p:nvSpPr>
        <p:spPr>
          <a:xfrm>
            <a:off x="5768221" y="1762601"/>
            <a:ext cx="189190" cy="396002"/>
          </a:xfrm>
          <a:prstGeom prst="rect">
            <a:avLst/>
          </a:prstGeom>
          <a:noFill/>
          <a:ln/>
        </p:spPr>
        <p:txBody>
          <a:bodyPr wrap="none" rtlCol="0" anchor="t"/>
          <a:lstStyle/>
          <a:p>
            <a:pPr marL="0" indent="0" algn="ctr">
              <a:lnSpc>
                <a:spcPts val="3119"/>
              </a:lnSpc>
              <a:buNone/>
            </a:pPr>
            <a:r>
              <a:rPr lang="en-US" sz="2495" b="1" dirty="0">
                <a:solidFill>
                  <a:srgbClr val="3B3535"/>
                </a:solidFill>
                <a:latin typeface="Alexandria" pitchFamily="34" charset="0"/>
                <a:ea typeface="Alexandria" pitchFamily="34" charset="-122"/>
                <a:cs typeface="Alexandria" pitchFamily="34" charset="-120"/>
              </a:rPr>
              <a:t>2</a:t>
            </a:r>
            <a:endParaRPr lang="en-US" sz="2495" dirty="0"/>
          </a:p>
        </p:txBody>
      </p:sp>
      <p:sp>
        <p:nvSpPr>
          <p:cNvPr id="13" name="Text 10"/>
          <p:cNvSpPr/>
          <p:nvPr/>
        </p:nvSpPr>
        <p:spPr>
          <a:xfrm>
            <a:off x="6311741" y="1795582"/>
            <a:ext cx="2693432" cy="660083"/>
          </a:xfrm>
          <a:prstGeom prst="rect">
            <a:avLst/>
          </a:prstGeom>
          <a:noFill/>
          <a:ln/>
        </p:spPr>
        <p:txBody>
          <a:bodyPr wrap="square" rtlCol="0" anchor="t"/>
          <a:lstStyle/>
          <a:p>
            <a:pPr marL="0" indent="0">
              <a:lnSpc>
                <a:spcPts val="2599"/>
              </a:lnSpc>
              <a:buNone/>
            </a:pPr>
            <a:r>
              <a:rPr lang="en-US" sz="2079" b="1" dirty="0">
                <a:solidFill>
                  <a:srgbClr val="3B3535"/>
                </a:solidFill>
                <a:latin typeface="Alexandria" pitchFamily="34" charset="0"/>
                <a:ea typeface="Alexandria" pitchFamily="34" charset="-122"/>
                <a:cs typeface="Alexandria" pitchFamily="34" charset="-120"/>
              </a:rPr>
              <a:t>Integration with Healthcare Systems</a:t>
            </a:r>
            <a:endParaRPr lang="en-US" sz="2079" dirty="0"/>
          </a:p>
        </p:txBody>
      </p:sp>
      <p:sp>
        <p:nvSpPr>
          <p:cNvPr id="14" name="Text 11"/>
          <p:cNvSpPr/>
          <p:nvPr/>
        </p:nvSpPr>
        <p:spPr>
          <a:xfrm>
            <a:off x="6311741" y="2582347"/>
            <a:ext cx="2693432" cy="4730591"/>
          </a:xfrm>
          <a:prstGeom prst="rect">
            <a:avLst/>
          </a:prstGeom>
          <a:noFill/>
          <a:ln/>
        </p:spPr>
        <p:txBody>
          <a:bodyPr wrap="square" rtlCol="0" anchor="t"/>
          <a:lstStyle/>
          <a:p>
            <a:pPr marL="0" indent="0">
              <a:lnSpc>
                <a:spcPts val="2661"/>
              </a:lnSpc>
              <a:buNone/>
            </a:pPr>
            <a:r>
              <a:rPr lang="en-US" sz="1663" dirty="0">
                <a:solidFill>
                  <a:srgbClr val="3B3535"/>
                </a:solidFill>
                <a:latin typeface="Sora" pitchFamily="34" charset="0"/>
                <a:ea typeface="Sora" pitchFamily="34" charset="-122"/>
                <a:cs typeface="Sora" pitchFamily="34" charset="-120"/>
              </a:rPr>
              <a:t>The success of the chatbot opens avenues for integration with healthcare systems, patient portals, and telemedicine platforms. This integration can streamline patient interactions, provide instant medical information, and support healthcare professionals in their decision-making processes.</a:t>
            </a:r>
            <a:endParaRPr lang="en-US" sz="1663" dirty="0"/>
          </a:p>
        </p:txBody>
      </p:sp>
      <p:sp>
        <p:nvSpPr>
          <p:cNvPr id="15" name="Shape 12"/>
          <p:cNvSpPr/>
          <p:nvPr/>
        </p:nvSpPr>
        <p:spPr>
          <a:xfrm>
            <a:off x="9216390" y="1722953"/>
            <a:ext cx="475298" cy="475298"/>
          </a:xfrm>
          <a:prstGeom prst="roundRect">
            <a:avLst>
              <a:gd name="adj" fmla="val 20000"/>
            </a:avLst>
          </a:prstGeom>
          <a:solidFill>
            <a:srgbClr val="D5DCF6"/>
          </a:solidFill>
          <a:ln w="7620">
            <a:solidFill>
              <a:srgbClr val="BBC2DC"/>
            </a:solidFill>
            <a:prstDash val="solid"/>
          </a:ln>
        </p:spPr>
        <p:txBody>
          <a:bodyPr/>
          <a:lstStyle/>
          <a:p>
            <a:endParaRPr lang="en-US"/>
          </a:p>
        </p:txBody>
      </p:sp>
      <p:sp>
        <p:nvSpPr>
          <p:cNvPr id="16" name="Text 13"/>
          <p:cNvSpPr/>
          <p:nvPr/>
        </p:nvSpPr>
        <p:spPr>
          <a:xfrm>
            <a:off x="9359265" y="1762601"/>
            <a:ext cx="189548" cy="396002"/>
          </a:xfrm>
          <a:prstGeom prst="rect">
            <a:avLst/>
          </a:prstGeom>
          <a:noFill/>
          <a:ln/>
        </p:spPr>
        <p:txBody>
          <a:bodyPr wrap="none" rtlCol="0" anchor="t"/>
          <a:lstStyle/>
          <a:p>
            <a:pPr marL="0" indent="0" algn="ctr">
              <a:lnSpc>
                <a:spcPts val="3119"/>
              </a:lnSpc>
              <a:buNone/>
            </a:pPr>
            <a:r>
              <a:rPr lang="en-US" sz="2495" b="1" dirty="0">
                <a:solidFill>
                  <a:srgbClr val="3B3535"/>
                </a:solidFill>
                <a:latin typeface="Alexandria" pitchFamily="34" charset="0"/>
                <a:ea typeface="Alexandria" pitchFamily="34" charset="-122"/>
                <a:cs typeface="Alexandria" pitchFamily="34" charset="-120"/>
              </a:rPr>
              <a:t>3</a:t>
            </a:r>
            <a:endParaRPr lang="en-US" sz="2495" dirty="0"/>
          </a:p>
        </p:txBody>
      </p:sp>
      <p:sp>
        <p:nvSpPr>
          <p:cNvPr id="17" name="Text 14"/>
          <p:cNvSpPr/>
          <p:nvPr/>
        </p:nvSpPr>
        <p:spPr>
          <a:xfrm>
            <a:off x="9902904" y="1795582"/>
            <a:ext cx="2693432" cy="660083"/>
          </a:xfrm>
          <a:prstGeom prst="rect">
            <a:avLst/>
          </a:prstGeom>
          <a:noFill/>
          <a:ln/>
        </p:spPr>
        <p:txBody>
          <a:bodyPr wrap="square" rtlCol="0" anchor="t"/>
          <a:lstStyle/>
          <a:p>
            <a:pPr marL="0" indent="0">
              <a:lnSpc>
                <a:spcPts val="2599"/>
              </a:lnSpc>
              <a:buNone/>
            </a:pPr>
            <a:r>
              <a:rPr lang="en-US" sz="2079" b="1" dirty="0">
                <a:solidFill>
                  <a:srgbClr val="3B3535"/>
                </a:solidFill>
                <a:latin typeface="Alexandria" pitchFamily="34" charset="0"/>
                <a:ea typeface="Alexandria" pitchFamily="34" charset="-122"/>
                <a:cs typeface="Alexandria" pitchFamily="34" charset="-120"/>
              </a:rPr>
              <a:t>Ethical Considerations</a:t>
            </a:r>
            <a:endParaRPr lang="en-US" sz="2079" dirty="0"/>
          </a:p>
        </p:txBody>
      </p:sp>
      <p:sp>
        <p:nvSpPr>
          <p:cNvPr id="18" name="Text 15"/>
          <p:cNvSpPr/>
          <p:nvPr/>
        </p:nvSpPr>
        <p:spPr>
          <a:xfrm>
            <a:off x="9902904" y="2582347"/>
            <a:ext cx="2693432" cy="4392692"/>
          </a:xfrm>
          <a:prstGeom prst="rect">
            <a:avLst/>
          </a:prstGeom>
          <a:noFill/>
          <a:ln/>
        </p:spPr>
        <p:txBody>
          <a:bodyPr wrap="square" rtlCol="0" anchor="t"/>
          <a:lstStyle/>
          <a:p>
            <a:pPr marL="0" indent="0">
              <a:lnSpc>
                <a:spcPts val="2661"/>
              </a:lnSpc>
              <a:buNone/>
            </a:pPr>
            <a:r>
              <a:rPr lang="en-US" sz="1663" dirty="0">
                <a:solidFill>
                  <a:srgbClr val="3B3535"/>
                </a:solidFill>
                <a:latin typeface="Sora" pitchFamily="34" charset="0"/>
                <a:ea typeface="Sora" pitchFamily="34" charset="-122"/>
                <a:cs typeface="Sora" pitchFamily="34" charset="-120"/>
              </a:rPr>
              <a:t>As AI-driven healthcare solutions proliferate, the team remains committed to ethical considerations such as data privacy, transparency in AI decision-making, and maintaining user trust. These considerations are crucial for ensuring responsible AI deployment in healthcare settings.</a:t>
            </a:r>
            <a:endParaRPr lang="en-US" sz="166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3C1743-4C5C-F8D8-24FB-1E00DDAE966D}"/>
              </a:ext>
            </a:extLst>
          </p:cNvPr>
          <p:cNvSpPr txBox="1"/>
          <p:nvPr/>
        </p:nvSpPr>
        <p:spPr>
          <a:xfrm>
            <a:off x="3657600" y="3930134"/>
            <a:ext cx="7315200" cy="938719"/>
          </a:xfrm>
          <a:prstGeom prst="rect">
            <a:avLst/>
          </a:prstGeom>
          <a:noFill/>
        </p:spPr>
        <p:txBody>
          <a:bodyPr wrap="square">
            <a:spAutoFit/>
          </a:bodyPr>
          <a:lstStyle/>
          <a:p>
            <a:pPr algn="ctr"/>
            <a:r>
              <a:rPr lang="en-US" sz="5500" b="1" dirty="0">
                <a:effectLst/>
                <a:latin typeface="Alexandria"/>
              </a:rPr>
              <a:t>Thank you!</a:t>
            </a:r>
          </a:p>
        </p:txBody>
      </p:sp>
    </p:spTree>
    <p:extLst>
      <p:ext uri="{BB962C8B-B14F-4D97-AF65-F5344CB8AC3E}">
        <p14:creationId xmlns:p14="http://schemas.microsoft.com/office/powerpoint/2010/main" val="407141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729401" y="1288733"/>
            <a:ext cx="8273177" cy="761524"/>
          </a:xfrm>
          <a:prstGeom prst="rect">
            <a:avLst/>
          </a:prstGeom>
          <a:noFill/>
          <a:ln/>
        </p:spPr>
        <p:txBody>
          <a:bodyPr wrap="none" rtlCol="0" anchor="t"/>
          <a:lstStyle/>
          <a:p>
            <a:pPr marL="0" indent="0">
              <a:lnSpc>
                <a:spcPts val="5996"/>
              </a:lnSpc>
              <a:buNone/>
            </a:pPr>
            <a:r>
              <a:rPr lang="en-US" sz="4797" b="1" dirty="0">
                <a:solidFill>
                  <a:srgbClr val="1F1E1E"/>
                </a:solidFill>
                <a:latin typeface="Alexandria" pitchFamily="34" charset="0"/>
                <a:ea typeface="Alexandria" pitchFamily="34" charset="-122"/>
                <a:cs typeface="Alexandria" pitchFamily="34" charset="-120"/>
              </a:rPr>
              <a:t>Assumptions and Timeline</a:t>
            </a:r>
            <a:endParaRPr lang="en-US" sz="4797" dirty="0"/>
          </a:p>
        </p:txBody>
      </p:sp>
      <p:sp>
        <p:nvSpPr>
          <p:cNvPr id="6" name="Shape 3"/>
          <p:cNvSpPr/>
          <p:nvPr/>
        </p:nvSpPr>
        <p:spPr>
          <a:xfrm>
            <a:off x="9126260" y="2315051"/>
            <a:ext cx="35243" cy="4625697"/>
          </a:xfrm>
          <a:prstGeom prst="roundRect">
            <a:avLst>
              <a:gd name="adj" fmla="val 225469"/>
            </a:avLst>
          </a:prstGeom>
          <a:solidFill>
            <a:srgbClr val="BBC2DC"/>
          </a:solidFill>
          <a:ln/>
        </p:spPr>
        <p:txBody>
          <a:bodyPr/>
          <a:lstStyle/>
          <a:p>
            <a:endParaRPr lang="en-US"/>
          </a:p>
        </p:txBody>
      </p:sp>
      <p:sp>
        <p:nvSpPr>
          <p:cNvPr id="7" name="Shape 4"/>
          <p:cNvSpPr/>
          <p:nvPr/>
        </p:nvSpPr>
        <p:spPr>
          <a:xfrm>
            <a:off x="8327350" y="2661523"/>
            <a:ext cx="617934" cy="35243"/>
          </a:xfrm>
          <a:prstGeom prst="roundRect">
            <a:avLst>
              <a:gd name="adj" fmla="val 225469"/>
            </a:avLst>
          </a:prstGeom>
          <a:solidFill>
            <a:srgbClr val="BBC2DC"/>
          </a:solidFill>
          <a:ln/>
        </p:spPr>
        <p:txBody>
          <a:bodyPr/>
          <a:lstStyle/>
          <a:p>
            <a:endParaRPr lang="en-US"/>
          </a:p>
        </p:txBody>
      </p:sp>
      <p:sp>
        <p:nvSpPr>
          <p:cNvPr id="8" name="Shape 5"/>
          <p:cNvSpPr/>
          <p:nvPr/>
        </p:nvSpPr>
        <p:spPr>
          <a:xfrm>
            <a:off x="8945285" y="2480548"/>
            <a:ext cx="397193" cy="397193"/>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9" name="Text 6"/>
          <p:cNvSpPr/>
          <p:nvPr/>
        </p:nvSpPr>
        <p:spPr>
          <a:xfrm>
            <a:off x="9091732" y="2513528"/>
            <a:ext cx="104180" cy="331113"/>
          </a:xfrm>
          <a:prstGeom prst="rect">
            <a:avLst/>
          </a:prstGeom>
          <a:noFill/>
          <a:ln/>
        </p:spPr>
        <p:txBody>
          <a:bodyPr wrap="none" rtlCol="0" anchor="t"/>
          <a:lstStyle/>
          <a:p>
            <a:pPr marL="0" indent="0" algn="ctr">
              <a:lnSpc>
                <a:spcPts val="2607"/>
              </a:lnSpc>
              <a:buNone/>
            </a:pPr>
            <a:r>
              <a:rPr lang="en-US" sz="2086" b="1" dirty="0">
                <a:solidFill>
                  <a:srgbClr val="3B3535"/>
                </a:solidFill>
                <a:latin typeface="Alexandria" pitchFamily="34" charset="0"/>
                <a:ea typeface="Alexandria" pitchFamily="34" charset="-122"/>
                <a:cs typeface="Alexandria" pitchFamily="34" charset="-120"/>
              </a:rPr>
              <a:t>1</a:t>
            </a:r>
            <a:endParaRPr lang="en-US" sz="2086" dirty="0"/>
          </a:p>
        </p:txBody>
      </p:sp>
      <p:sp>
        <p:nvSpPr>
          <p:cNvPr id="10" name="Text 7"/>
          <p:cNvSpPr/>
          <p:nvPr/>
        </p:nvSpPr>
        <p:spPr>
          <a:xfrm>
            <a:off x="4729401" y="2491621"/>
            <a:ext cx="3443288" cy="662226"/>
          </a:xfrm>
          <a:prstGeom prst="rect">
            <a:avLst/>
          </a:prstGeom>
          <a:noFill/>
          <a:ln/>
        </p:spPr>
        <p:txBody>
          <a:bodyPr wrap="square" rtlCol="0" anchor="t"/>
          <a:lstStyle/>
          <a:p>
            <a:pPr marL="0" indent="0" algn="r">
              <a:lnSpc>
                <a:spcPts val="2607"/>
              </a:lnSpc>
              <a:buNone/>
            </a:pPr>
            <a:r>
              <a:rPr lang="en-US" sz="2086" b="1" dirty="0">
                <a:solidFill>
                  <a:srgbClr val="3B3535"/>
                </a:solidFill>
                <a:latin typeface="Alexandria" pitchFamily="34" charset="0"/>
                <a:ea typeface="Alexandria" pitchFamily="34" charset="-122"/>
                <a:cs typeface="Alexandria" pitchFamily="34" charset="-120"/>
              </a:rPr>
              <a:t>Data Collection and Preprocessing</a:t>
            </a:r>
            <a:endParaRPr lang="en-US" sz="2086" dirty="0"/>
          </a:p>
        </p:txBody>
      </p:sp>
      <p:sp>
        <p:nvSpPr>
          <p:cNvPr id="11" name="Text 8"/>
          <p:cNvSpPr/>
          <p:nvPr/>
        </p:nvSpPr>
        <p:spPr>
          <a:xfrm>
            <a:off x="4729401" y="3259693"/>
            <a:ext cx="3443288" cy="564833"/>
          </a:xfrm>
          <a:prstGeom prst="rect">
            <a:avLst/>
          </a:prstGeom>
          <a:noFill/>
          <a:ln/>
        </p:spPr>
        <p:txBody>
          <a:bodyPr wrap="square" rtlCol="0" anchor="t"/>
          <a:lstStyle/>
          <a:p>
            <a:pPr marL="0" indent="0" algn="r">
              <a:lnSpc>
                <a:spcPts val="2225"/>
              </a:lnSpc>
              <a:buNone/>
            </a:pPr>
            <a:r>
              <a:rPr lang="en-US" sz="1390" dirty="0">
                <a:solidFill>
                  <a:srgbClr val="3B3535"/>
                </a:solidFill>
                <a:latin typeface="Sora" pitchFamily="34" charset="0"/>
                <a:ea typeface="Sora" pitchFamily="34" charset="-122"/>
                <a:cs typeface="Sora" pitchFamily="34" charset="-120"/>
              </a:rPr>
              <a:t>We collected a dataset of 16,000 rows of data from Hugging Face.</a:t>
            </a:r>
            <a:endParaRPr lang="en-US" sz="1390" dirty="0"/>
          </a:p>
        </p:txBody>
      </p:sp>
      <p:sp>
        <p:nvSpPr>
          <p:cNvPr id="12" name="Shape 9"/>
          <p:cNvSpPr/>
          <p:nvPr/>
        </p:nvSpPr>
        <p:spPr>
          <a:xfrm>
            <a:off x="9342477" y="3544372"/>
            <a:ext cx="617934" cy="35243"/>
          </a:xfrm>
          <a:prstGeom prst="roundRect">
            <a:avLst>
              <a:gd name="adj" fmla="val 225469"/>
            </a:avLst>
          </a:prstGeom>
          <a:solidFill>
            <a:srgbClr val="BBC2DC"/>
          </a:solidFill>
          <a:ln/>
        </p:spPr>
        <p:txBody>
          <a:bodyPr/>
          <a:lstStyle/>
          <a:p>
            <a:endParaRPr lang="en-US"/>
          </a:p>
        </p:txBody>
      </p:sp>
      <p:sp>
        <p:nvSpPr>
          <p:cNvPr id="13" name="Shape 10"/>
          <p:cNvSpPr/>
          <p:nvPr/>
        </p:nvSpPr>
        <p:spPr>
          <a:xfrm>
            <a:off x="8945285" y="3363397"/>
            <a:ext cx="397193" cy="397193"/>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14" name="Text 11"/>
          <p:cNvSpPr/>
          <p:nvPr/>
        </p:nvSpPr>
        <p:spPr>
          <a:xfrm>
            <a:off x="9064823" y="3396377"/>
            <a:ext cx="158115" cy="331113"/>
          </a:xfrm>
          <a:prstGeom prst="rect">
            <a:avLst/>
          </a:prstGeom>
          <a:noFill/>
          <a:ln/>
        </p:spPr>
        <p:txBody>
          <a:bodyPr wrap="none" rtlCol="0" anchor="t"/>
          <a:lstStyle/>
          <a:p>
            <a:pPr marL="0" indent="0" algn="ctr">
              <a:lnSpc>
                <a:spcPts val="2607"/>
              </a:lnSpc>
              <a:buNone/>
            </a:pPr>
            <a:r>
              <a:rPr lang="en-US" sz="2086" b="1" dirty="0">
                <a:solidFill>
                  <a:srgbClr val="3B3535"/>
                </a:solidFill>
                <a:latin typeface="Alexandria" pitchFamily="34" charset="0"/>
                <a:ea typeface="Alexandria" pitchFamily="34" charset="-122"/>
                <a:cs typeface="Alexandria" pitchFamily="34" charset="-120"/>
              </a:rPr>
              <a:t>2</a:t>
            </a:r>
            <a:endParaRPr lang="en-US" sz="2086" dirty="0"/>
          </a:p>
        </p:txBody>
      </p:sp>
      <p:sp>
        <p:nvSpPr>
          <p:cNvPr id="15" name="Text 12"/>
          <p:cNvSpPr/>
          <p:nvPr/>
        </p:nvSpPr>
        <p:spPr>
          <a:xfrm>
            <a:off x="10115074" y="3374469"/>
            <a:ext cx="3162776" cy="331113"/>
          </a:xfrm>
          <a:prstGeom prst="rect">
            <a:avLst/>
          </a:prstGeom>
          <a:noFill/>
          <a:ln/>
        </p:spPr>
        <p:txBody>
          <a:bodyPr wrap="none" rtlCol="0" anchor="t"/>
          <a:lstStyle/>
          <a:p>
            <a:pPr marL="0" indent="0" algn="l">
              <a:lnSpc>
                <a:spcPts val="2607"/>
              </a:lnSpc>
              <a:buNone/>
            </a:pPr>
            <a:r>
              <a:rPr lang="en-US" sz="2086" b="1" dirty="0">
                <a:solidFill>
                  <a:srgbClr val="3B3535"/>
                </a:solidFill>
                <a:latin typeface="Alexandria" pitchFamily="34" charset="0"/>
                <a:ea typeface="Alexandria" pitchFamily="34" charset="-122"/>
                <a:cs typeface="Alexandria" pitchFamily="34" charset="-120"/>
              </a:rPr>
              <a:t>Training Roberta Model</a:t>
            </a:r>
            <a:endParaRPr lang="en-US" sz="2086" dirty="0"/>
          </a:p>
        </p:txBody>
      </p:sp>
      <p:sp>
        <p:nvSpPr>
          <p:cNvPr id="16" name="Text 13"/>
          <p:cNvSpPr/>
          <p:nvPr/>
        </p:nvSpPr>
        <p:spPr>
          <a:xfrm>
            <a:off x="10115074" y="3811429"/>
            <a:ext cx="3443407" cy="847249"/>
          </a:xfrm>
          <a:prstGeom prst="rect">
            <a:avLst/>
          </a:prstGeom>
          <a:noFill/>
          <a:ln/>
        </p:spPr>
        <p:txBody>
          <a:bodyPr wrap="square" rtlCol="0" anchor="t"/>
          <a:lstStyle/>
          <a:p>
            <a:pPr marL="0" indent="0" algn="l">
              <a:lnSpc>
                <a:spcPts val="2225"/>
              </a:lnSpc>
              <a:buNone/>
            </a:pPr>
            <a:r>
              <a:rPr lang="en-US" sz="1390" dirty="0">
                <a:solidFill>
                  <a:srgbClr val="3B3535"/>
                </a:solidFill>
                <a:latin typeface="Sora" pitchFamily="34" charset="0"/>
                <a:ea typeface="Sora" pitchFamily="34" charset="-122"/>
                <a:cs typeface="Sora" pitchFamily="34" charset="-120"/>
              </a:rPr>
              <a:t>We trained the Roberta model, a transformer-based model, to use it in our chatbot.</a:t>
            </a:r>
            <a:endParaRPr lang="en-US" sz="1390" dirty="0"/>
          </a:p>
        </p:txBody>
      </p:sp>
      <p:sp>
        <p:nvSpPr>
          <p:cNvPr id="17" name="Shape 14"/>
          <p:cNvSpPr/>
          <p:nvPr/>
        </p:nvSpPr>
        <p:spPr>
          <a:xfrm>
            <a:off x="8327350" y="4524137"/>
            <a:ext cx="617934" cy="35243"/>
          </a:xfrm>
          <a:prstGeom prst="roundRect">
            <a:avLst>
              <a:gd name="adj" fmla="val 225469"/>
            </a:avLst>
          </a:prstGeom>
          <a:solidFill>
            <a:srgbClr val="BBC2DC"/>
          </a:solidFill>
          <a:ln/>
        </p:spPr>
        <p:txBody>
          <a:bodyPr/>
          <a:lstStyle/>
          <a:p>
            <a:endParaRPr lang="en-US"/>
          </a:p>
        </p:txBody>
      </p:sp>
      <p:sp>
        <p:nvSpPr>
          <p:cNvPr id="18" name="Shape 15"/>
          <p:cNvSpPr/>
          <p:nvPr/>
        </p:nvSpPr>
        <p:spPr>
          <a:xfrm>
            <a:off x="8945285" y="4343162"/>
            <a:ext cx="397193" cy="397193"/>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19" name="Text 16"/>
          <p:cNvSpPr/>
          <p:nvPr/>
        </p:nvSpPr>
        <p:spPr>
          <a:xfrm>
            <a:off x="9064704" y="4376142"/>
            <a:ext cx="158353" cy="331113"/>
          </a:xfrm>
          <a:prstGeom prst="rect">
            <a:avLst/>
          </a:prstGeom>
          <a:noFill/>
          <a:ln/>
        </p:spPr>
        <p:txBody>
          <a:bodyPr wrap="none" rtlCol="0" anchor="t"/>
          <a:lstStyle/>
          <a:p>
            <a:pPr marL="0" indent="0" algn="ctr">
              <a:lnSpc>
                <a:spcPts val="2607"/>
              </a:lnSpc>
              <a:buNone/>
            </a:pPr>
            <a:r>
              <a:rPr lang="en-US" sz="2086" b="1" dirty="0">
                <a:solidFill>
                  <a:srgbClr val="3B3535"/>
                </a:solidFill>
                <a:latin typeface="Alexandria" pitchFamily="34" charset="0"/>
                <a:ea typeface="Alexandria" pitchFamily="34" charset="-122"/>
                <a:cs typeface="Alexandria" pitchFamily="34" charset="-120"/>
              </a:rPr>
              <a:t>3</a:t>
            </a:r>
            <a:endParaRPr lang="en-US" sz="2086" dirty="0"/>
          </a:p>
        </p:txBody>
      </p:sp>
      <p:sp>
        <p:nvSpPr>
          <p:cNvPr id="20" name="Text 17"/>
          <p:cNvSpPr/>
          <p:nvPr/>
        </p:nvSpPr>
        <p:spPr>
          <a:xfrm>
            <a:off x="4729401" y="4354235"/>
            <a:ext cx="3443288" cy="662226"/>
          </a:xfrm>
          <a:prstGeom prst="rect">
            <a:avLst/>
          </a:prstGeom>
          <a:noFill/>
          <a:ln/>
        </p:spPr>
        <p:txBody>
          <a:bodyPr wrap="square" rtlCol="0" anchor="t"/>
          <a:lstStyle/>
          <a:p>
            <a:pPr marL="0" indent="0" algn="r">
              <a:lnSpc>
                <a:spcPts val="2607"/>
              </a:lnSpc>
              <a:buNone/>
            </a:pPr>
            <a:r>
              <a:rPr lang="en-US" sz="2086" b="1" dirty="0">
                <a:solidFill>
                  <a:srgbClr val="3B3535"/>
                </a:solidFill>
                <a:latin typeface="Alexandria" pitchFamily="34" charset="0"/>
                <a:ea typeface="Alexandria" pitchFamily="34" charset="-122"/>
                <a:cs typeface="Alexandria" pitchFamily="34" charset="-120"/>
              </a:rPr>
              <a:t>Training Gemini Pro 1.5 Model</a:t>
            </a:r>
            <a:endParaRPr lang="en-US" sz="2086" dirty="0"/>
          </a:p>
        </p:txBody>
      </p:sp>
      <p:sp>
        <p:nvSpPr>
          <p:cNvPr id="21" name="Text 18"/>
          <p:cNvSpPr/>
          <p:nvPr/>
        </p:nvSpPr>
        <p:spPr>
          <a:xfrm>
            <a:off x="4729401" y="5122307"/>
            <a:ext cx="3443288" cy="847249"/>
          </a:xfrm>
          <a:prstGeom prst="rect">
            <a:avLst/>
          </a:prstGeom>
          <a:noFill/>
          <a:ln/>
        </p:spPr>
        <p:txBody>
          <a:bodyPr wrap="square" rtlCol="0" anchor="t"/>
          <a:lstStyle/>
          <a:p>
            <a:pPr marL="0" indent="0" algn="r">
              <a:lnSpc>
                <a:spcPts val="2225"/>
              </a:lnSpc>
              <a:buNone/>
            </a:pPr>
            <a:r>
              <a:rPr lang="en-US" sz="1390" dirty="0">
                <a:solidFill>
                  <a:srgbClr val="3B3535"/>
                </a:solidFill>
                <a:latin typeface="Sora" pitchFamily="34" charset="0"/>
                <a:ea typeface="Sora" pitchFamily="34" charset="-122"/>
                <a:cs typeface="Sora" pitchFamily="34" charset="-120"/>
              </a:rPr>
              <a:t>We trained the Gemini Pro 1.5 model on the same dataset and achieved marvelous results.</a:t>
            </a:r>
            <a:endParaRPr lang="en-US" sz="1390" dirty="0"/>
          </a:p>
        </p:txBody>
      </p:sp>
      <p:sp>
        <p:nvSpPr>
          <p:cNvPr id="22" name="Shape 19"/>
          <p:cNvSpPr/>
          <p:nvPr/>
        </p:nvSpPr>
        <p:spPr>
          <a:xfrm>
            <a:off x="9342477" y="5596652"/>
            <a:ext cx="617934" cy="35243"/>
          </a:xfrm>
          <a:prstGeom prst="roundRect">
            <a:avLst>
              <a:gd name="adj" fmla="val 225469"/>
            </a:avLst>
          </a:prstGeom>
          <a:solidFill>
            <a:srgbClr val="BBC2DC"/>
          </a:solidFill>
          <a:ln/>
        </p:spPr>
        <p:txBody>
          <a:bodyPr/>
          <a:lstStyle/>
          <a:p>
            <a:endParaRPr lang="en-US"/>
          </a:p>
        </p:txBody>
      </p:sp>
      <p:sp>
        <p:nvSpPr>
          <p:cNvPr id="23" name="Shape 20"/>
          <p:cNvSpPr/>
          <p:nvPr/>
        </p:nvSpPr>
        <p:spPr>
          <a:xfrm>
            <a:off x="8945285" y="5415677"/>
            <a:ext cx="397193" cy="397193"/>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24" name="Text 21"/>
          <p:cNvSpPr/>
          <p:nvPr/>
        </p:nvSpPr>
        <p:spPr>
          <a:xfrm>
            <a:off x="9063990" y="5448657"/>
            <a:ext cx="159782" cy="331113"/>
          </a:xfrm>
          <a:prstGeom prst="rect">
            <a:avLst/>
          </a:prstGeom>
          <a:noFill/>
          <a:ln/>
        </p:spPr>
        <p:txBody>
          <a:bodyPr wrap="none" rtlCol="0" anchor="t"/>
          <a:lstStyle/>
          <a:p>
            <a:pPr marL="0" indent="0" algn="ctr">
              <a:lnSpc>
                <a:spcPts val="2607"/>
              </a:lnSpc>
              <a:buNone/>
            </a:pPr>
            <a:r>
              <a:rPr lang="en-US" sz="2086" b="1" dirty="0">
                <a:solidFill>
                  <a:srgbClr val="3B3535"/>
                </a:solidFill>
                <a:latin typeface="Alexandria" pitchFamily="34" charset="0"/>
                <a:ea typeface="Alexandria" pitchFamily="34" charset="-122"/>
                <a:cs typeface="Alexandria" pitchFamily="34" charset="-120"/>
              </a:rPr>
              <a:t>4</a:t>
            </a:r>
            <a:endParaRPr lang="en-US" sz="2086" dirty="0"/>
          </a:p>
        </p:txBody>
      </p:sp>
      <p:sp>
        <p:nvSpPr>
          <p:cNvPr id="25" name="Text 22"/>
          <p:cNvSpPr/>
          <p:nvPr/>
        </p:nvSpPr>
        <p:spPr>
          <a:xfrm>
            <a:off x="10115074" y="5426750"/>
            <a:ext cx="3355777" cy="331113"/>
          </a:xfrm>
          <a:prstGeom prst="rect">
            <a:avLst/>
          </a:prstGeom>
          <a:noFill/>
          <a:ln/>
        </p:spPr>
        <p:txBody>
          <a:bodyPr wrap="none" rtlCol="0" anchor="t"/>
          <a:lstStyle/>
          <a:p>
            <a:pPr marL="0" indent="0" algn="l">
              <a:lnSpc>
                <a:spcPts val="2607"/>
              </a:lnSpc>
              <a:buNone/>
            </a:pPr>
            <a:r>
              <a:rPr lang="en-US" sz="2086" b="1" dirty="0">
                <a:solidFill>
                  <a:srgbClr val="3B3535"/>
                </a:solidFill>
                <a:latin typeface="Alexandria" pitchFamily="34" charset="0"/>
                <a:ea typeface="Alexandria" pitchFamily="34" charset="-122"/>
                <a:cs typeface="Alexandria" pitchFamily="34" charset="-120"/>
              </a:rPr>
              <a:t>Integration with Chatbot</a:t>
            </a:r>
            <a:endParaRPr lang="en-US" sz="2086" dirty="0"/>
          </a:p>
        </p:txBody>
      </p:sp>
      <p:sp>
        <p:nvSpPr>
          <p:cNvPr id="26" name="Text 23"/>
          <p:cNvSpPr/>
          <p:nvPr/>
        </p:nvSpPr>
        <p:spPr>
          <a:xfrm>
            <a:off x="10115074" y="5863709"/>
            <a:ext cx="3443407" cy="564833"/>
          </a:xfrm>
          <a:prstGeom prst="rect">
            <a:avLst/>
          </a:prstGeom>
          <a:noFill/>
          <a:ln/>
        </p:spPr>
        <p:txBody>
          <a:bodyPr wrap="square" rtlCol="0" anchor="t"/>
          <a:lstStyle/>
          <a:p>
            <a:pPr marL="0" indent="0" algn="l">
              <a:lnSpc>
                <a:spcPts val="2225"/>
              </a:lnSpc>
              <a:buNone/>
            </a:pPr>
            <a:r>
              <a:rPr lang="en-US" sz="1390" dirty="0">
                <a:solidFill>
                  <a:srgbClr val="3B3535"/>
                </a:solidFill>
                <a:latin typeface="Sora" pitchFamily="34" charset="0"/>
                <a:ea typeface="Sora" pitchFamily="34" charset="-122"/>
                <a:cs typeface="Sora" pitchFamily="34" charset="-120"/>
              </a:rPr>
              <a:t>We integrated our trained models with our created chatbot using Streamlit.</a:t>
            </a:r>
            <a:endParaRPr lang="en-US" sz="139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768096" y="762000"/>
            <a:ext cx="7050643" cy="546854"/>
          </a:xfrm>
          <a:prstGeom prst="rect">
            <a:avLst/>
          </a:prstGeom>
          <a:noFill/>
          <a:ln/>
        </p:spPr>
        <p:txBody>
          <a:bodyPr wrap="none" rtlCol="0" anchor="t"/>
          <a:lstStyle/>
          <a:p>
            <a:pPr marL="0" indent="0">
              <a:lnSpc>
                <a:spcPts val="4307"/>
              </a:lnSpc>
              <a:buNone/>
            </a:pPr>
            <a:r>
              <a:rPr lang="en-US" sz="3446" b="1" dirty="0">
                <a:solidFill>
                  <a:srgbClr val="1F1E1E"/>
                </a:solidFill>
                <a:latin typeface="Alexandria" pitchFamily="34" charset="0"/>
                <a:ea typeface="Alexandria" pitchFamily="34" charset="-122"/>
                <a:cs typeface="Alexandria" pitchFamily="34" charset="-120"/>
              </a:rPr>
              <a:t>Enhancing Chatbot Intelligence</a:t>
            </a:r>
            <a:endParaRPr lang="en-US" sz="3446" dirty="0"/>
          </a:p>
        </p:txBody>
      </p:sp>
      <p:sp>
        <p:nvSpPr>
          <p:cNvPr id="6" name="Shape 3"/>
          <p:cNvSpPr/>
          <p:nvPr/>
        </p:nvSpPr>
        <p:spPr>
          <a:xfrm>
            <a:off x="5013127" y="1571387"/>
            <a:ext cx="35004" cy="5896094"/>
          </a:xfrm>
          <a:prstGeom prst="roundRect">
            <a:avLst>
              <a:gd name="adj" fmla="val 225021"/>
            </a:avLst>
          </a:prstGeom>
          <a:solidFill>
            <a:srgbClr val="BBC2DC"/>
          </a:solidFill>
          <a:ln/>
        </p:spPr>
        <p:txBody>
          <a:bodyPr/>
          <a:lstStyle/>
          <a:p>
            <a:endParaRPr lang="en-US"/>
          </a:p>
        </p:txBody>
      </p:sp>
      <p:sp>
        <p:nvSpPr>
          <p:cNvPr id="7" name="Shape 4"/>
          <p:cNvSpPr/>
          <p:nvPr/>
        </p:nvSpPr>
        <p:spPr>
          <a:xfrm>
            <a:off x="5227499" y="1887379"/>
            <a:ext cx="612577" cy="35004"/>
          </a:xfrm>
          <a:prstGeom prst="roundRect">
            <a:avLst>
              <a:gd name="adj" fmla="val 225021"/>
            </a:avLst>
          </a:prstGeom>
          <a:solidFill>
            <a:srgbClr val="BBC2DC"/>
          </a:solidFill>
          <a:ln/>
        </p:spPr>
        <p:txBody>
          <a:bodyPr/>
          <a:lstStyle/>
          <a:p>
            <a:endParaRPr lang="en-US"/>
          </a:p>
        </p:txBody>
      </p:sp>
      <p:sp>
        <p:nvSpPr>
          <p:cNvPr id="8" name="Shape 5"/>
          <p:cNvSpPr/>
          <p:nvPr/>
        </p:nvSpPr>
        <p:spPr>
          <a:xfrm>
            <a:off x="4833759" y="1708071"/>
            <a:ext cx="393740" cy="393740"/>
          </a:xfrm>
          <a:prstGeom prst="roundRect">
            <a:avLst>
              <a:gd name="adj" fmla="val 20005"/>
            </a:avLst>
          </a:prstGeom>
          <a:solidFill>
            <a:srgbClr val="D5DCF6"/>
          </a:solidFill>
          <a:ln w="7620">
            <a:solidFill>
              <a:srgbClr val="BBC2DC"/>
            </a:solidFill>
            <a:prstDash val="solid"/>
          </a:ln>
        </p:spPr>
        <p:txBody>
          <a:bodyPr/>
          <a:lstStyle/>
          <a:p>
            <a:endParaRPr lang="en-US"/>
          </a:p>
        </p:txBody>
      </p:sp>
      <p:sp>
        <p:nvSpPr>
          <p:cNvPr id="9" name="Text 6"/>
          <p:cNvSpPr/>
          <p:nvPr/>
        </p:nvSpPr>
        <p:spPr>
          <a:xfrm>
            <a:off x="4979015" y="1740813"/>
            <a:ext cx="103227" cy="328136"/>
          </a:xfrm>
          <a:prstGeom prst="rect">
            <a:avLst/>
          </a:prstGeom>
          <a:noFill/>
          <a:ln/>
        </p:spPr>
        <p:txBody>
          <a:bodyPr wrap="none" rtlCol="0" anchor="t"/>
          <a:lstStyle/>
          <a:p>
            <a:pPr marL="0" indent="0" algn="ctr">
              <a:lnSpc>
                <a:spcPts val="2584"/>
              </a:lnSpc>
              <a:buNone/>
            </a:pPr>
            <a:r>
              <a:rPr lang="en-US" sz="2067" b="1" dirty="0">
                <a:solidFill>
                  <a:srgbClr val="3B3535"/>
                </a:solidFill>
                <a:latin typeface="Alexandria" pitchFamily="34" charset="0"/>
                <a:ea typeface="Alexandria" pitchFamily="34" charset="-122"/>
                <a:cs typeface="Alexandria" pitchFamily="34" charset="-120"/>
              </a:rPr>
              <a:t>1</a:t>
            </a:r>
            <a:endParaRPr lang="en-US" sz="2067" dirty="0"/>
          </a:p>
        </p:txBody>
      </p:sp>
      <p:sp>
        <p:nvSpPr>
          <p:cNvPr id="10" name="Text 7"/>
          <p:cNvSpPr/>
          <p:nvPr/>
        </p:nvSpPr>
        <p:spPr>
          <a:xfrm>
            <a:off x="5993249" y="1746409"/>
            <a:ext cx="2187893" cy="273487"/>
          </a:xfrm>
          <a:prstGeom prst="rect">
            <a:avLst/>
          </a:prstGeom>
          <a:noFill/>
          <a:ln/>
        </p:spPr>
        <p:txBody>
          <a:bodyPr wrap="none" rtlCol="0" anchor="t"/>
          <a:lstStyle/>
          <a:p>
            <a:pPr marL="0" indent="0" algn="l">
              <a:lnSpc>
                <a:spcPts val="2154"/>
              </a:lnSpc>
              <a:buNone/>
            </a:pPr>
            <a:r>
              <a:rPr lang="en-US" sz="1723" b="1" dirty="0">
                <a:solidFill>
                  <a:srgbClr val="3B3535"/>
                </a:solidFill>
                <a:latin typeface="Alexandria" pitchFamily="34" charset="0"/>
                <a:ea typeface="Alexandria" pitchFamily="34" charset="-122"/>
                <a:cs typeface="Alexandria" pitchFamily="34" charset="-120"/>
              </a:rPr>
              <a:t>Conditional Inputs</a:t>
            </a:r>
            <a:endParaRPr lang="en-US" sz="1723" dirty="0"/>
          </a:p>
        </p:txBody>
      </p:sp>
      <p:sp>
        <p:nvSpPr>
          <p:cNvPr id="11" name="Text 8"/>
          <p:cNvSpPr/>
          <p:nvPr/>
        </p:nvSpPr>
        <p:spPr>
          <a:xfrm>
            <a:off x="5993249" y="2124908"/>
            <a:ext cx="7526655" cy="1120140"/>
          </a:xfrm>
          <a:prstGeom prst="rect">
            <a:avLst/>
          </a:prstGeom>
          <a:noFill/>
          <a:ln/>
        </p:spPr>
        <p:txBody>
          <a:bodyPr wrap="square" rtlCol="0" anchor="t"/>
          <a:lstStyle/>
          <a:p>
            <a:pPr marL="0" indent="0" algn="l">
              <a:lnSpc>
                <a:spcPts val="2205"/>
              </a:lnSpc>
              <a:buNone/>
            </a:pPr>
            <a:r>
              <a:rPr lang="en-US" sz="1378" dirty="0">
                <a:solidFill>
                  <a:srgbClr val="3B3535"/>
                </a:solidFill>
                <a:latin typeface="Sora" pitchFamily="34" charset="0"/>
                <a:ea typeface="Sora" pitchFamily="34" charset="-122"/>
                <a:cs typeface="Sora" pitchFamily="34" charset="-120"/>
              </a:rPr>
              <a:t>The initial version of the chatbot focused on understanding user inputs and providing predefined responses based on conditions. This foundational stage laid the groundwork advancements, establishing the logic and response mechanisms essential for the chatbot's functionality.</a:t>
            </a:r>
            <a:endParaRPr lang="en-US" sz="1378" dirty="0"/>
          </a:p>
        </p:txBody>
      </p:sp>
      <p:sp>
        <p:nvSpPr>
          <p:cNvPr id="12" name="Shape 9"/>
          <p:cNvSpPr/>
          <p:nvPr/>
        </p:nvSpPr>
        <p:spPr>
          <a:xfrm>
            <a:off x="5227499" y="3911084"/>
            <a:ext cx="612577" cy="35004"/>
          </a:xfrm>
          <a:prstGeom prst="roundRect">
            <a:avLst>
              <a:gd name="adj" fmla="val 225021"/>
            </a:avLst>
          </a:prstGeom>
          <a:solidFill>
            <a:srgbClr val="BBC2DC"/>
          </a:solidFill>
          <a:ln/>
        </p:spPr>
        <p:txBody>
          <a:bodyPr/>
          <a:lstStyle/>
          <a:p>
            <a:endParaRPr lang="en-US"/>
          </a:p>
        </p:txBody>
      </p:sp>
      <p:sp>
        <p:nvSpPr>
          <p:cNvPr id="13" name="Shape 10"/>
          <p:cNvSpPr/>
          <p:nvPr/>
        </p:nvSpPr>
        <p:spPr>
          <a:xfrm>
            <a:off x="4833759" y="3731776"/>
            <a:ext cx="393740" cy="393740"/>
          </a:xfrm>
          <a:prstGeom prst="roundRect">
            <a:avLst>
              <a:gd name="adj" fmla="val 20005"/>
            </a:avLst>
          </a:prstGeom>
          <a:solidFill>
            <a:srgbClr val="D5DCF6"/>
          </a:solidFill>
          <a:ln w="7620">
            <a:solidFill>
              <a:srgbClr val="BBC2DC"/>
            </a:solidFill>
            <a:prstDash val="solid"/>
          </a:ln>
        </p:spPr>
        <p:txBody>
          <a:bodyPr/>
          <a:lstStyle/>
          <a:p>
            <a:endParaRPr lang="en-US"/>
          </a:p>
        </p:txBody>
      </p:sp>
      <p:sp>
        <p:nvSpPr>
          <p:cNvPr id="14" name="Text 11"/>
          <p:cNvSpPr/>
          <p:nvPr/>
        </p:nvSpPr>
        <p:spPr>
          <a:xfrm>
            <a:off x="4952226" y="3764518"/>
            <a:ext cx="156686" cy="328136"/>
          </a:xfrm>
          <a:prstGeom prst="rect">
            <a:avLst/>
          </a:prstGeom>
          <a:noFill/>
          <a:ln/>
        </p:spPr>
        <p:txBody>
          <a:bodyPr wrap="none" rtlCol="0" anchor="t"/>
          <a:lstStyle/>
          <a:p>
            <a:pPr marL="0" indent="0" algn="ctr">
              <a:lnSpc>
                <a:spcPts val="2584"/>
              </a:lnSpc>
              <a:buNone/>
            </a:pPr>
            <a:r>
              <a:rPr lang="en-US" sz="2067" b="1" dirty="0">
                <a:solidFill>
                  <a:srgbClr val="3B3535"/>
                </a:solidFill>
                <a:latin typeface="Alexandria" pitchFamily="34" charset="0"/>
                <a:ea typeface="Alexandria" pitchFamily="34" charset="-122"/>
                <a:cs typeface="Alexandria" pitchFamily="34" charset="-120"/>
              </a:rPr>
              <a:t>2</a:t>
            </a:r>
            <a:endParaRPr lang="en-US" sz="2067" dirty="0"/>
          </a:p>
        </p:txBody>
      </p:sp>
      <p:sp>
        <p:nvSpPr>
          <p:cNvPr id="15" name="Text 12"/>
          <p:cNvSpPr/>
          <p:nvPr/>
        </p:nvSpPr>
        <p:spPr>
          <a:xfrm>
            <a:off x="5993249" y="3770114"/>
            <a:ext cx="2187893" cy="273487"/>
          </a:xfrm>
          <a:prstGeom prst="rect">
            <a:avLst/>
          </a:prstGeom>
          <a:noFill/>
          <a:ln/>
        </p:spPr>
        <p:txBody>
          <a:bodyPr wrap="none" rtlCol="0" anchor="t"/>
          <a:lstStyle/>
          <a:p>
            <a:pPr marL="0" indent="0" algn="l">
              <a:lnSpc>
                <a:spcPts val="2154"/>
              </a:lnSpc>
              <a:buNone/>
            </a:pPr>
            <a:r>
              <a:rPr lang="en-US" sz="1723" b="1" dirty="0">
                <a:solidFill>
                  <a:srgbClr val="3B3535"/>
                </a:solidFill>
                <a:latin typeface="Alexandria" pitchFamily="34" charset="0"/>
                <a:ea typeface="Alexandria" pitchFamily="34" charset="-122"/>
                <a:cs typeface="Alexandria" pitchFamily="34" charset="-120"/>
              </a:rPr>
              <a:t>Contextual Training</a:t>
            </a:r>
            <a:endParaRPr lang="en-US" sz="1723" dirty="0"/>
          </a:p>
        </p:txBody>
      </p:sp>
      <p:sp>
        <p:nvSpPr>
          <p:cNvPr id="16" name="Text 13"/>
          <p:cNvSpPr/>
          <p:nvPr/>
        </p:nvSpPr>
        <p:spPr>
          <a:xfrm>
            <a:off x="5993249" y="4148614"/>
            <a:ext cx="7526655" cy="1120140"/>
          </a:xfrm>
          <a:prstGeom prst="rect">
            <a:avLst/>
          </a:prstGeom>
          <a:noFill/>
          <a:ln/>
        </p:spPr>
        <p:txBody>
          <a:bodyPr wrap="square" rtlCol="0" anchor="t"/>
          <a:lstStyle/>
          <a:p>
            <a:pPr marL="0" indent="0" algn="l">
              <a:lnSpc>
                <a:spcPts val="2205"/>
              </a:lnSpc>
              <a:buNone/>
            </a:pPr>
            <a:r>
              <a:rPr lang="en-US" sz="1378" dirty="0">
                <a:solidFill>
                  <a:srgbClr val="3B3535"/>
                </a:solidFill>
                <a:latin typeface="Sora" pitchFamily="34" charset="0"/>
                <a:ea typeface="Sora" pitchFamily="34" charset="-122"/>
                <a:cs typeface="Sora" pitchFamily="34" charset="-120"/>
              </a:rPr>
              <a:t>A pivotal transition occurred with the decision to train the Gemini Pro 1.5 model on a contextual dataset extracted from PDF sources. This strategic shift marked a significant enhancement in the chatbot's intelligence and responsiveness, enabling it to generate more accurate and contextually relevant responses.</a:t>
            </a:r>
            <a:endParaRPr lang="en-US" sz="1378" dirty="0"/>
          </a:p>
        </p:txBody>
      </p:sp>
      <p:sp>
        <p:nvSpPr>
          <p:cNvPr id="17" name="Shape 14"/>
          <p:cNvSpPr/>
          <p:nvPr/>
        </p:nvSpPr>
        <p:spPr>
          <a:xfrm>
            <a:off x="5227499" y="5934789"/>
            <a:ext cx="612577" cy="35004"/>
          </a:xfrm>
          <a:prstGeom prst="roundRect">
            <a:avLst>
              <a:gd name="adj" fmla="val 225021"/>
            </a:avLst>
          </a:prstGeom>
          <a:solidFill>
            <a:srgbClr val="BBC2DC"/>
          </a:solidFill>
          <a:ln/>
        </p:spPr>
        <p:txBody>
          <a:bodyPr/>
          <a:lstStyle/>
          <a:p>
            <a:endParaRPr lang="en-US"/>
          </a:p>
        </p:txBody>
      </p:sp>
      <p:sp>
        <p:nvSpPr>
          <p:cNvPr id="18" name="Shape 15"/>
          <p:cNvSpPr/>
          <p:nvPr/>
        </p:nvSpPr>
        <p:spPr>
          <a:xfrm>
            <a:off x="4833759" y="5755481"/>
            <a:ext cx="393740" cy="393740"/>
          </a:xfrm>
          <a:prstGeom prst="roundRect">
            <a:avLst>
              <a:gd name="adj" fmla="val 20005"/>
            </a:avLst>
          </a:prstGeom>
          <a:solidFill>
            <a:srgbClr val="D5DCF6"/>
          </a:solidFill>
          <a:ln w="7620">
            <a:solidFill>
              <a:srgbClr val="BBC2DC"/>
            </a:solidFill>
            <a:prstDash val="solid"/>
          </a:ln>
        </p:spPr>
        <p:txBody>
          <a:bodyPr/>
          <a:lstStyle/>
          <a:p>
            <a:endParaRPr lang="en-US"/>
          </a:p>
        </p:txBody>
      </p:sp>
      <p:sp>
        <p:nvSpPr>
          <p:cNvPr id="19" name="Text 16"/>
          <p:cNvSpPr/>
          <p:nvPr/>
        </p:nvSpPr>
        <p:spPr>
          <a:xfrm>
            <a:off x="4952107" y="5788223"/>
            <a:ext cx="156924" cy="328136"/>
          </a:xfrm>
          <a:prstGeom prst="rect">
            <a:avLst/>
          </a:prstGeom>
          <a:noFill/>
          <a:ln/>
        </p:spPr>
        <p:txBody>
          <a:bodyPr wrap="none" rtlCol="0" anchor="t"/>
          <a:lstStyle/>
          <a:p>
            <a:pPr marL="0" indent="0" algn="ctr">
              <a:lnSpc>
                <a:spcPts val="2584"/>
              </a:lnSpc>
              <a:buNone/>
            </a:pPr>
            <a:r>
              <a:rPr lang="en-US" sz="2067" b="1" dirty="0">
                <a:solidFill>
                  <a:srgbClr val="3B3535"/>
                </a:solidFill>
                <a:latin typeface="Alexandria" pitchFamily="34" charset="0"/>
                <a:ea typeface="Alexandria" pitchFamily="34" charset="-122"/>
                <a:cs typeface="Alexandria" pitchFamily="34" charset="-120"/>
              </a:rPr>
              <a:t>3</a:t>
            </a:r>
            <a:endParaRPr lang="en-US" sz="2067" dirty="0"/>
          </a:p>
        </p:txBody>
      </p:sp>
      <p:sp>
        <p:nvSpPr>
          <p:cNvPr id="20" name="Text 17"/>
          <p:cNvSpPr/>
          <p:nvPr/>
        </p:nvSpPr>
        <p:spPr>
          <a:xfrm>
            <a:off x="5993249" y="5793819"/>
            <a:ext cx="2528649" cy="273487"/>
          </a:xfrm>
          <a:prstGeom prst="rect">
            <a:avLst/>
          </a:prstGeom>
          <a:noFill/>
          <a:ln/>
        </p:spPr>
        <p:txBody>
          <a:bodyPr wrap="none" rtlCol="0" anchor="t"/>
          <a:lstStyle/>
          <a:p>
            <a:pPr marL="0" indent="0" algn="l">
              <a:lnSpc>
                <a:spcPts val="2154"/>
              </a:lnSpc>
              <a:buNone/>
            </a:pPr>
            <a:r>
              <a:rPr lang="en-US" sz="1723" b="1" dirty="0">
                <a:solidFill>
                  <a:srgbClr val="3B3535"/>
                </a:solidFill>
                <a:latin typeface="Alexandria" pitchFamily="34" charset="0"/>
                <a:ea typeface="Alexandria" pitchFamily="34" charset="-122"/>
                <a:cs typeface="Alexandria" pitchFamily="34" charset="-120"/>
              </a:rPr>
              <a:t>Expanding Knowledge</a:t>
            </a:r>
            <a:endParaRPr lang="en-US" sz="1723" dirty="0"/>
          </a:p>
        </p:txBody>
      </p:sp>
      <p:sp>
        <p:nvSpPr>
          <p:cNvPr id="21" name="Text 18"/>
          <p:cNvSpPr/>
          <p:nvPr/>
        </p:nvSpPr>
        <p:spPr>
          <a:xfrm>
            <a:off x="5993249" y="6172319"/>
            <a:ext cx="7526655" cy="1120140"/>
          </a:xfrm>
          <a:prstGeom prst="rect">
            <a:avLst/>
          </a:prstGeom>
          <a:noFill/>
          <a:ln/>
        </p:spPr>
        <p:txBody>
          <a:bodyPr wrap="square" rtlCol="0" anchor="t"/>
          <a:lstStyle/>
          <a:p>
            <a:pPr marL="0" indent="0" algn="l">
              <a:lnSpc>
                <a:spcPts val="2205"/>
              </a:lnSpc>
              <a:buNone/>
            </a:pPr>
            <a:r>
              <a:rPr lang="en-US" sz="1378" dirty="0">
                <a:solidFill>
                  <a:srgbClr val="3B3535"/>
                </a:solidFill>
                <a:latin typeface="Sora" pitchFamily="34" charset="0"/>
                <a:ea typeface="Sora" pitchFamily="34" charset="-122"/>
                <a:cs typeface="Sora" pitchFamily="34" charset="-120"/>
              </a:rPr>
              <a:t>The scope of the project expanded to incorporate a broader knowledge base by integrating multiple PDF sources. This integration of diverse medical information empowered the chatbot to address a wider spectrum of user queries with greater accuracy and relevance.</a:t>
            </a:r>
            <a:endParaRPr lang="en-US" sz="137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31386"/>
          </a:xfrm>
          <a:prstGeom prst="rect">
            <a:avLst/>
          </a:prstGeom>
          <a:solidFill>
            <a:srgbClr val="FFFAFA"/>
          </a:solidFill>
          <a:ln/>
        </p:spPr>
        <p:txBody>
          <a:bodyPr/>
          <a:lstStyle/>
          <a:p>
            <a:endParaRPr lang="en-US"/>
          </a:p>
        </p:txBody>
      </p:sp>
      <p:sp>
        <p:nvSpPr>
          <p:cNvPr id="4" name="Text 2"/>
          <p:cNvSpPr/>
          <p:nvPr/>
        </p:nvSpPr>
        <p:spPr>
          <a:xfrm>
            <a:off x="2732008" y="687348"/>
            <a:ext cx="4359473" cy="2291239"/>
          </a:xfrm>
          <a:prstGeom prst="rect">
            <a:avLst/>
          </a:prstGeom>
          <a:noFill/>
          <a:ln/>
        </p:spPr>
        <p:txBody>
          <a:bodyPr wrap="square" rtlCol="0" anchor="t"/>
          <a:lstStyle/>
          <a:p>
            <a:pPr marL="0" indent="0">
              <a:lnSpc>
                <a:spcPts val="4511"/>
              </a:lnSpc>
              <a:buNone/>
            </a:pPr>
            <a:r>
              <a:rPr lang="en-US" sz="3609" b="1" dirty="0">
                <a:solidFill>
                  <a:srgbClr val="1F1E1E"/>
                </a:solidFill>
                <a:latin typeface="Alexandria" pitchFamily="34" charset="0"/>
                <a:ea typeface="Alexandria" pitchFamily="34" charset="-122"/>
                <a:cs typeface="Alexandria" pitchFamily="34" charset="-120"/>
              </a:rPr>
              <a:t>Enhanced Architecture of Our Medical Chatbot</a:t>
            </a:r>
            <a:endParaRPr lang="en-US" sz="3609" dirty="0"/>
          </a:p>
        </p:txBody>
      </p:sp>
      <p:sp>
        <p:nvSpPr>
          <p:cNvPr id="5" name="Text 3"/>
          <p:cNvSpPr/>
          <p:nvPr/>
        </p:nvSpPr>
        <p:spPr>
          <a:xfrm>
            <a:off x="2732009" y="3161823"/>
            <a:ext cx="4270958" cy="4599425"/>
          </a:xfrm>
          <a:prstGeom prst="rect">
            <a:avLst/>
          </a:prstGeom>
          <a:noFill/>
          <a:ln/>
        </p:spPr>
        <p:txBody>
          <a:bodyPr wrap="square" rtlCol="0" anchor="t"/>
          <a:lstStyle/>
          <a:p>
            <a:pPr marL="0" indent="0">
              <a:lnSpc>
                <a:spcPts val="2310"/>
              </a:lnSpc>
              <a:buNone/>
            </a:pPr>
            <a:r>
              <a:rPr lang="en-US" sz="1444" dirty="0">
                <a:solidFill>
                  <a:srgbClr val="3B3535"/>
                </a:solidFill>
                <a:latin typeface="Sora" pitchFamily="34" charset="0"/>
                <a:ea typeface="Sora" pitchFamily="34" charset="-122"/>
                <a:cs typeface="Sora" pitchFamily="34" charset="-120"/>
              </a:rPr>
              <a:t>Our medical chatbot's enhanced architecture is designed to not just respond, but to understand and contextualize user inquiries. The process begins with diverse medical texts, followed by text extraction, chunk conversion, and vectorization. Advanced similarity search methods connect user queries with relevant information, and the core model integrates powerful AI models for precise and informed responses. Users interact with the chatbot through a user-friendly interface, ensuring a smooth and engaging experience. This architecture represents a significant leap forward in medical AI technology, enhancing the user experience in medical inquiries.</a:t>
            </a:r>
            <a:endParaRPr lang="en-US" sz="1444" dirty="0"/>
          </a:p>
        </p:txBody>
      </p:sp>
      <p:pic>
        <p:nvPicPr>
          <p:cNvPr id="9" name="Picture 8" descr="A diagram of a medical chatbot&#10;&#10;Description automatically generated">
            <a:extLst>
              <a:ext uri="{FF2B5EF4-FFF2-40B4-BE49-F238E27FC236}">
                <a16:creationId xmlns:a16="http://schemas.microsoft.com/office/drawing/2014/main" id="{724F4AA5-D68B-8AC2-198B-D296367C76C8}"/>
              </a:ext>
            </a:extLst>
          </p:cNvPr>
          <p:cNvPicPr>
            <a:picLocks noChangeAspect="1"/>
          </p:cNvPicPr>
          <p:nvPr/>
        </p:nvPicPr>
        <p:blipFill>
          <a:blip r:embed="rId3"/>
          <a:stretch>
            <a:fillRect/>
          </a:stretch>
        </p:blipFill>
        <p:spPr>
          <a:xfrm>
            <a:off x="6864947" y="1657226"/>
            <a:ext cx="7765453" cy="56240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31386"/>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31386"/>
          </a:xfrm>
          <a:prstGeom prst="rect">
            <a:avLst/>
          </a:prstGeom>
        </p:spPr>
      </p:pic>
      <p:sp>
        <p:nvSpPr>
          <p:cNvPr id="5" name="Text 2"/>
          <p:cNvSpPr/>
          <p:nvPr/>
        </p:nvSpPr>
        <p:spPr>
          <a:xfrm>
            <a:off x="4460319" y="588645"/>
            <a:ext cx="5351740" cy="668893"/>
          </a:xfrm>
          <a:prstGeom prst="rect">
            <a:avLst/>
          </a:prstGeom>
          <a:noFill/>
          <a:ln/>
        </p:spPr>
        <p:txBody>
          <a:bodyPr wrap="none" rtlCol="0" anchor="t"/>
          <a:lstStyle/>
          <a:p>
            <a:pPr marL="0" indent="0">
              <a:lnSpc>
                <a:spcPts val="5268"/>
              </a:lnSpc>
              <a:buNone/>
            </a:pPr>
            <a:r>
              <a:rPr lang="en-US" sz="4214" b="1" dirty="0">
                <a:solidFill>
                  <a:srgbClr val="1F1E1E"/>
                </a:solidFill>
                <a:latin typeface="Alexandria" pitchFamily="34" charset="0"/>
                <a:ea typeface="Alexandria" pitchFamily="34" charset="-122"/>
                <a:cs typeface="Alexandria" pitchFamily="34" charset="-120"/>
              </a:rPr>
              <a:t>Methodology</a:t>
            </a:r>
            <a:endParaRPr lang="en-US" sz="4214" dirty="0"/>
          </a:p>
        </p:txBody>
      </p:sp>
      <p:sp>
        <p:nvSpPr>
          <p:cNvPr id="6" name="Shape 3"/>
          <p:cNvSpPr/>
          <p:nvPr/>
        </p:nvSpPr>
        <p:spPr>
          <a:xfrm>
            <a:off x="4460319" y="1745694"/>
            <a:ext cx="481608" cy="481608"/>
          </a:xfrm>
          <a:prstGeom prst="roundRect">
            <a:avLst>
              <a:gd name="adj" fmla="val 20002"/>
            </a:avLst>
          </a:prstGeom>
          <a:solidFill>
            <a:srgbClr val="D5DCF6"/>
          </a:solidFill>
          <a:ln w="7620">
            <a:solidFill>
              <a:srgbClr val="BBC2DC"/>
            </a:solidFill>
            <a:prstDash val="solid"/>
          </a:ln>
        </p:spPr>
        <p:txBody>
          <a:bodyPr/>
          <a:lstStyle/>
          <a:p>
            <a:endParaRPr lang="en-US"/>
          </a:p>
        </p:txBody>
      </p:sp>
      <p:sp>
        <p:nvSpPr>
          <p:cNvPr id="7" name="Text 4"/>
          <p:cNvSpPr/>
          <p:nvPr/>
        </p:nvSpPr>
        <p:spPr>
          <a:xfrm>
            <a:off x="4637961" y="1785818"/>
            <a:ext cx="126206" cy="401360"/>
          </a:xfrm>
          <a:prstGeom prst="rect">
            <a:avLst/>
          </a:prstGeom>
          <a:noFill/>
          <a:ln/>
        </p:spPr>
        <p:txBody>
          <a:bodyPr wrap="none" rtlCol="0" anchor="t"/>
          <a:lstStyle/>
          <a:p>
            <a:pPr marL="0" indent="0" algn="ctr">
              <a:lnSpc>
                <a:spcPts val="3161"/>
              </a:lnSpc>
              <a:buNone/>
            </a:pPr>
            <a:r>
              <a:rPr lang="en-US" sz="2528" b="1" dirty="0">
                <a:solidFill>
                  <a:srgbClr val="3B3535"/>
                </a:solidFill>
                <a:latin typeface="Alexandria" pitchFamily="34" charset="0"/>
                <a:ea typeface="Alexandria" pitchFamily="34" charset="-122"/>
                <a:cs typeface="Alexandria" pitchFamily="34" charset="-120"/>
              </a:rPr>
              <a:t>1</a:t>
            </a:r>
            <a:endParaRPr lang="en-US" sz="2528" dirty="0"/>
          </a:p>
        </p:txBody>
      </p:sp>
      <p:sp>
        <p:nvSpPr>
          <p:cNvPr id="8" name="Text 5"/>
          <p:cNvSpPr/>
          <p:nvPr/>
        </p:nvSpPr>
        <p:spPr>
          <a:xfrm>
            <a:off x="5155882" y="1819275"/>
            <a:ext cx="2675811" cy="334328"/>
          </a:xfrm>
          <a:prstGeom prst="rect">
            <a:avLst/>
          </a:prstGeom>
          <a:noFill/>
          <a:ln/>
        </p:spPr>
        <p:txBody>
          <a:bodyPr wrap="none" rtlCol="0" anchor="t"/>
          <a:lstStyle/>
          <a:p>
            <a:pPr marL="0" indent="0">
              <a:lnSpc>
                <a:spcPts val="2634"/>
              </a:lnSpc>
              <a:buNone/>
            </a:pPr>
            <a:r>
              <a:rPr lang="en-US" sz="2107" b="1" dirty="0">
                <a:solidFill>
                  <a:srgbClr val="3B3535"/>
                </a:solidFill>
                <a:latin typeface="Alexandria" pitchFamily="34" charset="0"/>
                <a:ea typeface="Alexandria" pitchFamily="34" charset="-122"/>
                <a:cs typeface="Alexandria" pitchFamily="34" charset="-120"/>
              </a:rPr>
              <a:t>1. Project Overview</a:t>
            </a:r>
            <a:endParaRPr lang="en-US" sz="2107" dirty="0"/>
          </a:p>
        </p:txBody>
      </p:sp>
      <p:sp>
        <p:nvSpPr>
          <p:cNvPr id="9" name="Text 6"/>
          <p:cNvSpPr/>
          <p:nvPr/>
        </p:nvSpPr>
        <p:spPr>
          <a:xfrm>
            <a:off x="5155882" y="2281952"/>
            <a:ext cx="3881199" cy="2396966"/>
          </a:xfrm>
          <a:prstGeom prst="rect">
            <a:avLst/>
          </a:prstGeom>
          <a:noFill/>
          <a:ln/>
        </p:spPr>
        <p:txBody>
          <a:bodyPr wrap="square" rtlCol="0" anchor="t"/>
          <a:lstStyle/>
          <a:p>
            <a:pPr marL="0" indent="0">
              <a:lnSpc>
                <a:spcPts val="2697"/>
              </a:lnSpc>
              <a:buNone/>
            </a:pPr>
            <a:r>
              <a:rPr lang="en-US" sz="1686" dirty="0">
                <a:solidFill>
                  <a:srgbClr val="3B3535"/>
                </a:solidFill>
                <a:latin typeface="Sora" pitchFamily="34" charset="0"/>
                <a:ea typeface="Sora" pitchFamily="34" charset="-122"/>
                <a:cs typeface="Sora" pitchFamily="34" charset="-120"/>
              </a:rPr>
              <a:t>The project aimed to revolutionize healthcare interactions with an advanced medical chatbot. Starting with a rudimentary version, the initial phase focused on understanding user inputs and providing predefined responses.</a:t>
            </a:r>
            <a:endParaRPr lang="en-US" sz="1686" dirty="0"/>
          </a:p>
        </p:txBody>
      </p:sp>
      <p:sp>
        <p:nvSpPr>
          <p:cNvPr id="10" name="Shape 7"/>
          <p:cNvSpPr/>
          <p:nvPr/>
        </p:nvSpPr>
        <p:spPr>
          <a:xfrm>
            <a:off x="9251037" y="1745694"/>
            <a:ext cx="481608" cy="481608"/>
          </a:xfrm>
          <a:prstGeom prst="roundRect">
            <a:avLst>
              <a:gd name="adj" fmla="val 20002"/>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9395936" y="1785818"/>
            <a:ext cx="191691" cy="401360"/>
          </a:xfrm>
          <a:prstGeom prst="rect">
            <a:avLst/>
          </a:prstGeom>
          <a:noFill/>
          <a:ln/>
        </p:spPr>
        <p:txBody>
          <a:bodyPr wrap="none" rtlCol="0" anchor="t"/>
          <a:lstStyle/>
          <a:p>
            <a:pPr marL="0" indent="0" algn="ctr">
              <a:lnSpc>
                <a:spcPts val="3161"/>
              </a:lnSpc>
              <a:buNone/>
            </a:pPr>
            <a:r>
              <a:rPr lang="en-US" sz="2528" b="1" dirty="0">
                <a:solidFill>
                  <a:srgbClr val="3B3535"/>
                </a:solidFill>
                <a:latin typeface="Alexandria" pitchFamily="34" charset="0"/>
                <a:ea typeface="Alexandria" pitchFamily="34" charset="-122"/>
                <a:cs typeface="Alexandria" pitchFamily="34" charset="-120"/>
              </a:rPr>
              <a:t>2</a:t>
            </a:r>
            <a:endParaRPr lang="en-US" sz="2528" dirty="0"/>
          </a:p>
        </p:txBody>
      </p:sp>
      <p:sp>
        <p:nvSpPr>
          <p:cNvPr id="12" name="Text 9"/>
          <p:cNvSpPr/>
          <p:nvPr/>
        </p:nvSpPr>
        <p:spPr>
          <a:xfrm>
            <a:off x="9946600" y="1819275"/>
            <a:ext cx="3334583" cy="334328"/>
          </a:xfrm>
          <a:prstGeom prst="rect">
            <a:avLst/>
          </a:prstGeom>
          <a:noFill/>
          <a:ln/>
        </p:spPr>
        <p:txBody>
          <a:bodyPr wrap="none" rtlCol="0" anchor="t"/>
          <a:lstStyle/>
          <a:p>
            <a:pPr marL="0" indent="0">
              <a:lnSpc>
                <a:spcPts val="2634"/>
              </a:lnSpc>
              <a:buNone/>
            </a:pPr>
            <a:r>
              <a:rPr lang="en-US" sz="2107" b="1" dirty="0">
                <a:solidFill>
                  <a:srgbClr val="3B3535"/>
                </a:solidFill>
                <a:latin typeface="Alexandria" pitchFamily="34" charset="0"/>
                <a:ea typeface="Alexandria" pitchFamily="34" charset="-122"/>
                <a:cs typeface="Alexandria" pitchFamily="34" charset="-120"/>
              </a:rPr>
              <a:t>2. Enhanced Intelligence</a:t>
            </a:r>
            <a:endParaRPr lang="en-US" sz="2107" dirty="0"/>
          </a:p>
        </p:txBody>
      </p:sp>
      <p:sp>
        <p:nvSpPr>
          <p:cNvPr id="13" name="Text 10"/>
          <p:cNvSpPr/>
          <p:nvPr/>
        </p:nvSpPr>
        <p:spPr>
          <a:xfrm>
            <a:off x="9946600" y="2281952"/>
            <a:ext cx="3881199" cy="2054543"/>
          </a:xfrm>
          <a:prstGeom prst="rect">
            <a:avLst/>
          </a:prstGeom>
          <a:noFill/>
          <a:ln/>
        </p:spPr>
        <p:txBody>
          <a:bodyPr wrap="square" rtlCol="0" anchor="t"/>
          <a:lstStyle/>
          <a:p>
            <a:pPr marL="0" indent="0">
              <a:lnSpc>
                <a:spcPts val="2697"/>
              </a:lnSpc>
              <a:buNone/>
            </a:pPr>
            <a:r>
              <a:rPr lang="en-US" sz="1686" dirty="0">
                <a:solidFill>
                  <a:srgbClr val="3B3535"/>
                </a:solidFill>
                <a:latin typeface="Sora" pitchFamily="34" charset="0"/>
                <a:ea typeface="Sora" pitchFamily="34" charset="-122"/>
                <a:cs typeface="Sora" pitchFamily="34" charset="-120"/>
              </a:rPr>
              <a:t>The Gemini Pro 1.5 model was trained on a contextual dataset extracted from PDF sources, enabling the chatbot to generate more accurate and contextually relevant responses.</a:t>
            </a:r>
            <a:endParaRPr lang="en-US" sz="1686" dirty="0"/>
          </a:p>
        </p:txBody>
      </p:sp>
      <p:sp>
        <p:nvSpPr>
          <p:cNvPr id="14" name="Shape 11"/>
          <p:cNvSpPr/>
          <p:nvPr/>
        </p:nvSpPr>
        <p:spPr>
          <a:xfrm>
            <a:off x="4460319" y="5060037"/>
            <a:ext cx="481608" cy="481608"/>
          </a:xfrm>
          <a:prstGeom prst="roundRect">
            <a:avLst>
              <a:gd name="adj" fmla="val 20002"/>
            </a:avLst>
          </a:prstGeom>
          <a:solidFill>
            <a:srgbClr val="D5DCF6"/>
          </a:solidFill>
          <a:ln w="7620">
            <a:solidFill>
              <a:srgbClr val="BBC2DC"/>
            </a:solidFill>
            <a:prstDash val="solid"/>
          </a:ln>
        </p:spPr>
        <p:txBody>
          <a:bodyPr/>
          <a:lstStyle/>
          <a:p>
            <a:endParaRPr lang="en-US"/>
          </a:p>
        </p:txBody>
      </p:sp>
      <p:sp>
        <p:nvSpPr>
          <p:cNvPr id="15" name="Text 12"/>
          <p:cNvSpPr/>
          <p:nvPr/>
        </p:nvSpPr>
        <p:spPr>
          <a:xfrm>
            <a:off x="4605099" y="5100161"/>
            <a:ext cx="192048" cy="401360"/>
          </a:xfrm>
          <a:prstGeom prst="rect">
            <a:avLst/>
          </a:prstGeom>
          <a:noFill/>
          <a:ln/>
        </p:spPr>
        <p:txBody>
          <a:bodyPr wrap="none" rtlCol="0" anchor="t"/>
          <a:lstStyle/>
          <a:p>
            <a:pPr marL="0" indent="0" algn="ctr">
              <a:lnSpc>
                <a:spcPts val="3161"/>
              </a:lnSpc>
              <a:buNone/>
            </a:pPr>
            <a:r>
              <a:rPr lang="en-US" sz="2528" b="1" dirty="0">
                <a:solidFill>
                  <a:srgbClr val="3B3535"/>
                </a:solidFill>
                <a:latin typeface="Alexandria" pitchFamily="34" charset="0"/>
                <a:ea typeface="Alexandria" pitchFamily="34" charset="-122"/>
                <a:cs typeface="Alexandria" pitchFamily="34" charset="-120"/>
              </a:rPr>
              <a:t>3</a:t>
            </a:r>
            <a:endParaRPr lang="en-US" sz="2528" dirty="0"/>
          </a:p>
        </p:txBody>
      </p:sp>
      <p:sp>
        <p:nvSpPr>
          <p:cNvPr id="16" name="Text 13"/>
          <p:cNvSpPr/>
          <p:nvPr/>
        </p:nvSpPr>
        <p:spPr>
          <a:xfrm>
            <a:off x="5155882" y="5133618"/>
            <a:ext cx="3881199" cy="668655"/>
          </a:xfrm>
          <a:prstGeom prst="rect">
            <a:avLst/>
          </a:prstGeom>
          <a:noFill/>
          <a:ln/>
        </p:spPr>
        <p:txBody>
          <a:bodyPr wrap="square" rtlCol="0" anchor="t"/>
          <a:lstStyle/>
          <a:p>
            <a:pPr marL="0" indent="0">
              <a:lnSpc>
                <a:spcPts val="2634"/>
              </a:lnSpc>
              <a:buNone/>
            </a:pPr>
            <a:r>
              <a:rPr lang="en-US" sz="2107" b="1" dirty="0">
                <a:solidFill>
                  <a:srgbClr val="3B3535"/>
                </a:solidFill>
                <a:latin typeface="Alexandria" pitchFamily="34" charset="0"/>
                <a:ea typeface="Alexandria" pitchFamily="34" charset="-122"/>
                <a:cs typeface="Alexandria" pitchFamily="34" charset="-120"/>
              </a:rPr>
              <a:t>3. Expanded Knowledge Base</a:t>
            </a:r>
            <a:endParaRPr lang="en-US" sz="2107" dirty="0"/>
          </a:p>
        </p:txBody>
      </p:sp>
      <p:sp>
        <p:nvSpPr>
          <p:cNvPr id="17" name="Text 14"/>
          <p:cNvSpPr/>
          <p:nvPr/>
        </p:nvSpPr>
        <p:spPr>
          <a:xfrm>
            <a:off x="5155882" y="5930622"/>
            <a:ext cx="3881199" cy="1712119"/>
          </a:xfrm>
          <a:prstGeom prst="rect">
            <a:avLst/>
          </a:prstGeom>
          <a:noFill/>
          <a:ln/>
        </p:spPr>
        <p:txBody>
          <a:bodyPr wrap="square" rtlCol="0" anchor="t"/>
          <a:lstStyle/>
          <a:p>
            <a:pPr marL="0" indent="0">
              <a:lnSpc>
                <a:spcPts val="2697"/>
              </a:lnSpc>
              <a:buNone/>
            </a:pPr>
            <a:r>
              <a:rPr lang="en-US" sz="1686" dirty="0">
                <a:solidFill>
                  <a:srgbClr val="3B3535"/>
                </a:solidFill>
                <a:latin typeface="Sora" pitchFamily="34" charset="0"/>
                <a:ea typeface="Sora" pitchFamily="34" charset="-122"/>
                <a:cs typeface="Sora" pitchFamily="34" charset="-120"/>
              </a:rPr>
              <a:t>Multiples PDF sources were integrated to enrich the chatbot's understanding and response capabilities across a diverse range of medical topics.</a:t>
            </a:r>
            <a:endParaRPr lang="en-US" sz="1686" dirty="0"/>
          </a:p>
        </p:txBody>
      </p:sp>
      <p:sp>
        <p:nvSpPr>
          <p:cNvPr id="18" name="Shape 15"/>
          <p:cNvSpPr/>
          <p:nvPr/>
        </p:nvSpPr>
        <p:spPr>
          <a:xfrm>
            <a:off x="9251037" y="5060037"/>
            <a:ext cx="481608" cy="481608"/>
          </a:xfrm>
          <a:prstGeom prst="roundRect">
            <a:avLst>
              <a:gd name="adj" fmla="val 20002"/>
            </a:avLst>
          </a:prstGeom>
          <a:solidFill>
            <a:srgbClr val="D5DCF6"/>
          </a:solidFill>
          <a:ln w="7620">
            <a:solidFill>
              <a:srgbClr val="BBC2DC"/>
            </a:solidFill>
            <a:prstDash val="solid"/>
          </a:ln>
        </p:spPr>
        <p:txBody>
          <a:bodyPr/>
          <a:lstStyle/>
          <a:p>
            <a:endParaRPr lang="en-US"/>
          </a:p>
        </p:txBody>
      </p:sp>
      <p:sp>
        <p:nvSpPr>
          <p:cNvPr id="19" name="Text 16"/>
          <p:cNvSpPr/>
          <p:nvPr/>
        </p:nvSpPr>
        <p:spPr>
          <a:xfrm>
            <a:off x="9394984" y="5100161"/>
            <a:ext cx="193596" cy="401360"/>
          </a:xfrm>
          <a:prstGeom prst="rect">
            <a:avLst/>
          </a:prstGeom>
          <a:noFill/>
          <a:ln/>
        </p:spPr>
        <p:txBody>
          <a:bodyPr wrap="none" rtlCol="0" anchor="t"/>
          <a:lstStyle/>
          <a:p>
            <a:pPr marL="0" indent="0" algn="ctr">
              <a:lnSpc>
                <a:spcPts val="3161"/>
              </a:lnSpc>
              <a:buNone/>
            </a:pPr>
            <a:r>
              <a:rPr lang="en-US" sz="2528" b="1" dirty="0">
                <a:solidFill>
                  <a:srgbClr val="3B3535"/>
                </a:solidFill>
                <a:latin typeface="Alexandria" pitchFamily="34" charset="0"/>
                <a:ea typeface="Alexandria" pitchFamily="34" charset="-122"/>
                <a:cs typeface="Alexandria" pitchFamily="34" charset="-120"/>
              </a:rPr>
              <a:t>4</a:t>
            </a:r>
            <a:endParaRPr lang="en-US" sz="2528" dirty="0"/>
          </a:p>
        </p:txBody>
      </p:sp>
      <p:sp>
        <p:nvSpPr>
          <p:cNvPr id="20" name="Text 17"/>
          <p:cNvSpPr/>
          <p:nvPr/>
        </p:nvSpPr>
        <p:spPr>
          <a:xfrm>
            <a:off x="9946600" y="5133618"/>
            <a:ext cx="3061216" cy="334328"/>
          </a:xfrm>
          <a:prstGeom prst="rect">
            <a:avLst/>
          </a:prstGeom>
          <a:noFill/>
          <a:ln/>
        </p:spPr>
        <p:txBody>
          <a:bodyPr wrap="none" rtlCol="0" anchor="t"/>
          <a:lstStyle/>
          <a:p>
            <a:pPr marL="0" indent="0">
              <a:lnSpc>
                <a:spcPts val="2634"/>
              </a:lnSpc>
              <a:buNone/>
            </a:pPr>
            <a:r>
              <a:rPr lang="en-US" sz="2107" b="1" dirty="0">
                <a:solidFill>
                  <a:srgbClr val="3B3535"/>
                </a:solidFill>
                <a:latin typeface="Alexandria" pitchFamily="34" charset="0"/>
                <a:ea typeface="Alexandria" pitchFamily="34" charset="-122"/>
                <a:cs typeface="Alexandria" pitchFamily="34" charset="-120"/>
              </a:rPr>
              <a:t>4. Advanced AI Models</a:t>
            </a:r>
            <a:endParaRPr lang="en-US" sz="2107" dirty="0"/>
          </a:p>
        </p:txBody>
      </p:sp>
      <p:sp>
        <p:nvSpPr>
          <p:cNvPr id="21" name="Text 18"/>
          <p:cNvSpPr/>
          <p:nvPr/>
        </p:nvSpPr>
        <p:spPr>
          <a:xfrm>
            <a:off x="9946600" y="5596295"/>
            <a:ext cx="3881199" cy="1369695"/>
          </a:xfrm>
          <a:prstGeom prst="rect">
            <a:avLst/>
          </a:prstGeom>
          <a:noFill/>
          <a:ln/>
        </p:spPr>
        <p:txBody>
          <a:bodyPr wrap="square" rtlCol="0" anchor="t"/>
          <a:lstStyle/>
          <a:p>
            <a:pPr marL="0" indent="0">
              <a:lnSpc>
                <a:spcPts val="2697"/>
              </a:lnSpc>
              <a:buNone/>
            </a:pPr>
            <a:r>
              <a:rPr lang="en-US" sz="1686" dirty="0">
                <a:solidFill>
                  <a:srgbClr val="3B3535"/>
                </a:solidFill>
                <a:latin typeface="Sora" pitchFamily="34" charset="0"/>
                <a:ea typeface="Sora" pitchFamily="34" charset="-122"/>
                <a:cs typeface="Sora" pitchFamily="34" charset="-120"/>
              </a:rPr>
              <a:t>The RoBERTa model was integrated to enhance the chatbot's response quality and natural language processing capabilities.</a:t>
            </a:r>
            <a:endParaRPr lang="en-US" sz="1686"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sp>
        <p:nvSpPr>
          <p:cNvPr id="4" name="Text 2"/>
          <p:cNvSpPr/>
          <p:nvPr/>
        </p:nvSpPr>
        <p:spPr>
          <a:xfrm>
            <a:off x="2191941" y="565190"/>
            <a:ext cx="8343424" cy="640318"/>
          </a:xfrm>
          <a:prstGeom prst="rect">
            <a:avLst/>
          </a:prstGeom>
          <a:noFill/>
          <a:ln/>
        </p:spPr>
        <p:txBody>
          <a:bodyPr wrap="none" rtlCol="0" anchor="t"/>
          <a:lstStyle/>
          <a:p>
            <a:pPr marL="0" indent="0">
              <a:lnSpc>
                <a:spcPts val="5043"/>
              </a:lnSpc>
              <a:buNone/>
            </a:pPr>
            <a:r>
              <a:rPr lang="en-US" sz="4034" b="1" dirty="0">
                <a:solidFill>
                  <a:srgbClr val="1F1E1E"/>
                </a:solidFill>
                <a:latin typeface="Alexandria" pitchFamily="34" charset="0"/>
                <a:ea typeface="Alexandria" pitchFamily="34" charset="-122"/>
                <a:cs typeface="Alexandria" pitchFamily="34" charset="-120"/>
              </a:rPr>
              <a:t>Integrating Advanced AI Models</a:t>
            </a:r>
            <a:endParaRPr lang="en-US" sz="4034" dirty="0"/>
          </a:p>
        </p:txBody>
      </p:sp>
      <p:sp>
        <p:nvSpPr>
          <p:cNvPr id="5" name="Text 3"/>
          <p:cNvSpPr/>
          <p:nvPr/>
        </p:nvSpPr>
        <p:spPr>
          <a:xfrm>
            <a:off x="2191941" y="1717715"/>
            <a:ext cx="3081814" cy="640556"/>
          </a:xfrm>
          <a:prstGeom prst="rect">
            <a:avLst/>
          </a:prstGeom>
          <a:noFill/>
          <a:ln/>
        </p:spPr>
        <p:txBody>
          <a:bodyPr wrap="square" rtlCol="0" anchor="t"/>
          <a:lstStyle/>
          <a:p>
            <a:pPr marL="0" indent="0">
              <a:lnSpc>
                <a:spcPts val="2521"/>
              </a:lnSpc>
              <a:buNone/>
            </a:pPr>
            <a:r>
              <a:rPr lang="en-US" sz="2017" b="1" dirty="0">
                <a:solidFill>
                  <a:srgbClr val="1F1E1E"/>
                </a:solidFill>
                <a:latin typeface="Alexandria" pitchFamily="34" charset="0"/>
                <a:ea typeface="Alexandria" pitchFamily="34" charset="-122"/>
                <a:cs typeface="Alexandria" pitchFamily="34" charset="-120"/>
              </a:rPr>
              <a:t>Transformers (RoBERTa)</a:t>
            </a:r>
            <a:endParaRPr lang="en-US" sz="2017" dirty="0"/>
          </a:p>
        </p:txBody>
      </p:sp>
      <p:sp>
        <p:nvSpPr>
          <p:cNvPr id="6" name="Text 4"/>
          <p:cNvSpPr/>
          <p:nvPr/>
        </p:nvSpPr>
        <p:spPr>
          <a:xfrm>
            <a:off x="2191941" y="2563178"/>
            <a:ext cx="3081814" cy="4916686"/>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The project integrated transformers of the seq-2-seq type, specifically the RoBERTa model, to enhance the chatbot's response quality and natural language processing capabilities. RoBERTa's advanced language understanding capabilities enabled the chatbot to interpret user queries more effectively, leading to more accurate and contextually relevant.</a:t>
            </a:r>
            <a:endParaRPr lang="en-US" sz="1614" dirty="0"/>
          </a:p>
        </p:txBody>
      </p:sp>
      <p:sp>
        <p:nvSpPr>
          <p:cNvPr id="7" name="Text 5"/>
          <p:cNvSpPr/>
          <p:nvPr/>
        </p:nvSpPr>
        <p:spPr>
          <a:xfrm>
            <a:off x="5781199" y="1717715"/>
            <a:ext cx="3081814" cy="640556"/>
          </a:xfrm>
          <a:prstGeom prst="rect">
            <a:avLst/>
          </a:prstGeom>
          <a:noFill/>
          <a:ln/>
        </p:spPr>
        <p:txBody>
          <a:bodyPr wrap="square" rtlCol="0" anchor="t"/>
          <a:lstStyle/>
          <a:p>
            <a:pPr marL="0" indent="0">
              <a:lnSpc>
                <a:spcPts val="2521"/>
              </a:lnSpc>
              <a:buNone/>
            </a:pPr>
            <a:r>
              <a:rPr lang="en-US" sz="2017" b="1" dirty="0">
                <a:solidFill>
                  <a:srgbClr val="1F1E1E"/>
                </a:solidFill>
                <a:latin typeface="Alexandria" pitchFamily="34" charset="0"/>
                <a:ea typeface="Alexandria" pitchFamily="34" charset="-122"/>
                <a:cs typeface="Alexandria" pitchFamily="34" charset="-120"/>
              </a:rPr>
              <a:t>Large Language Models (LLMs)</a:t>
            </a:r>
            <a:endParaRPr lang="en-US" sz="2017" dirty="0"/>
          </a:p>
        </p:txBody>
      </p:sp>
      <p:sp>
        <p:nvSpPr>
          <p:cNvPr id="8" name="Text 6"/>
          <p:cNvSpPr/>
          <p:nvPr/>
        </p:nvSpPr>
        <p:spPr>
          <a:xfrm>
            <a:off x="5781199" y="2563178"/>
            <a:ext cx="3081814" cy="3933349"/>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The team incorporated Large Language Models (LLMs), with the Gemini 1.5 LLM being the ultimate choice. Gemini 1.5 brought a new dimension to the chatbot's capabilities, leveraging its vast language understanding and generation capabilities to handle the intricacies of medical terminology, context, and diverse user queries.</a:t>
            </a:r>
            <a:endParaRPr lang="en-US" sz="1614" dirty="0"/>
          </a:p>
        </p:txBody>
      </p:sp>
      <p:sp>
        <p:nvSpPr>
          <p:cNvPr id="9" name="Text 7"/>
          <p:cNvSpPr/>
          <p:nvPr/>
        </p:nvSpPr>
        <p:spPr>
          <a:xfrm>
            <a:off x="9370457" y="1717715"/>
            <a:ext cx="2805946" cy="320278"/>
          </a:xfrm>
          <a:prstGeom prst="rect">
            <a:avLst/>
          </a:prstGeom>
          <a:noFill/>
          <a:ln/>
        </p:spPr>
        <p:txBody>
          <a:bodyPr wrap="none" rtlCol="0" anchor="t"/>
          <a:lstStyle/>
          <a:p>
            <a:pPr marL="0" indent="0">
              <a:lnSpc>
                <a:spcPts val="2521"/>
              </a:lnSpc>
              <a:buNone/>
            </a:pPr>
            <a:r>
              <a:rPr lang="en-US" sz="2017" b="1" dirty="0">
                <a:solidFill>
                  <a:srgbClr val="1F1E1E"/>
                </a:solidFill>
                <a:latin typeface="Alexandria" pitchFamily="34" charset="0"/>
                <a:ea typeface="Alexandria" pitchFamily="34" charset="-122"/>
                <a:cs typeface="Alexandria" pitchFamily="34" charset="-120"/>
              </a:rPr>
              <a:t>Comparative Analysis</a:t>
            </a:r>
            <a:endParaRPr lang="en-US" sz="2017" dirty="0"/>
          </a:p>
        </p:txBody>
      </p:sp>
      <p:sp>
        <p:nvSpPr>
          <p:cNvPr id="10" name="Text 8"/>
          <p:cNvSpPr/>
          <p:nvPr/>
        </p:nvSpPr>
        <p:spPr>
          <a:xfrm>
            <a:off x="9370457" y="2242899"/>
            <a:ext cx="3081814" cy="4588907"/>
          </a:xfrm>
          <a:prstGeom prst="rect">
            <a:avLst/>
          </a:prstGeom>
          <a:noFill/>
          <a:ln/>
        </p:spPr>
        <p:txBody>
          <a:bodyPr wrap="square" rtlCol="0" anchor="t"/>
          <a:lstStyle/>
          <a:p>
            <a:pPr marL="0" indent="0">
              <a:lnSpc>
                <a:spcPts val="2582"/>
              </a:lnSpc>
              <a:buNone/>
            </a:pPr>
            <a:r>
              <a:rPr lang="en-US" sz="1614" dirty="0">
                <a:solidFill>
                  <a:srgbClr val="3B3535"/>
                </a:solidFill>
                <a:latin typeface="Sora" pitchFamily="34" charset="0"/>
                <a:ea typeface="Sora" pitchFamily="34" charset="-122"/>
                <a:cs typeface="Sora" pitchFamily="34" charset="-120"/>
              </a:rPr>
              <a:t>The comparative analysis of different AI models, including transformers and LLMs, played a crucial role in evaluating their performance and efficacy. This analysis guided the decision-making process towards adopting Gemini 1.5 as the preferred choice, balancing accuracy, naturalness, and computational feasibility for the healthcare chatbot's requirements.</a:t>
            </a:r>
            <a:endParaRPr lang="en-US" sz="161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838"/>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062996"/>
          </a:xfrm>
          <a:prstGeom prst="rect">
            <a:avLst/>
          </a:prstGeom>
        </p:spPr>
      </p:pic>
      <p:sp>
        <p:nvSpPr>
          <p:cNvPr id="5" name="Text 2"/>
          <p:cNvSpPr/>
          <p:nvPr/>
        </p:nvSpPr>
        <p:spPr>
          <a:xfrm>
            <a:off x="3189089" y="2516862"/>
            <a:ext cx="6496288" cy="515779"/>
          </a:xfrm>
          <a:prstGeom prst="rect">
            <a:avLst/>
          </a:prstGeom>
          <a:noFill/>
          <a:ln/>
        </p:spPr>
        <p:txBody>
          <a:bodyPr wrap="none" rtlCol="0" anchor="t"/>
          <a:lstStyle/>
          <a:p>
            <a:pPr marL="0" indent="0">
              <a:lnSpc>
                <a:spcPts val="4061"/>
              </a:lnSpc>
              <a:buNone/>
            </a:pPr>
            <a:r>
              <a:rPr lang="en-US" sz="3249" b="1" dirty="0">
                <a:solidFill>
                  <a:srgbClr val="1F1E1E"/>
                </a:solidFill>
                <a:latin typeface="Alexandria" pitchFamily="34" charset="0"/>
                <a:ea typeface="Alexandria" pitchFamily="34" charset="-122"/>
                <a:cs typeface="Alexandria" pitchFamily="34" charset="-120"/>
              </a:rPr>
              <a:t>Achieving Robust Performance</a:t>
            </a:r>
            <a:endParaRPr lang="en-US" sz="3249" dirty="0"/>
          </a:p>
        </p:txBody>
      </p:sp>
      <p:sp>
        <p:nvSpPr>
          <p:cNvPr id="6" name="Shape 3"/>
          <p:cNvSpPr/>
          <p:nvPr/>
        </p:nvSpPr>
        <p:spPr>
          <a:xfrm>
            <a:off x="3189089" y="3409117"/>
            <a:ext cx="371237" cy="371237"/>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7" name="Text 4"/>
          <p:cNvSpPr/>
          <p:nvPr/>
        </p:nvSpPr>
        <p:spPr>
          <a:xfrm>
            <a:off x="3326011" y="3440073"/>
            <a:ext cx="97274" cy="309324"/>
          </a:xfrm>
          <a:prstGeom prst="rect">
            <a:avLst/>
          </a:prstGeom>
          <a:noFill/>
          <a:ln/>
        </p:spPr>
        <p:txBody>
          <a:bodyPr wrap="none" rtlCol="0" anchor="t"/>
          <a:lstStyle/>
          <a:p>
            <a:pPr marL="0" indent="0" algn="ctr">
              <a:lnSpc>
                <a:spcPts val="2437"/>
              </a:lnSpc>
              <a:buNone/>
            </a:pPr>
            <a:r>
              <a:rPr lang="en-US" sz="1949" b="1" dirty="0">
                <a:solidFill>
                  <a:srgbClr val="3B3535"/>
                </a:solidFill>
                <a:latin typeface="Alexandria" pitchFamily="34" charset="0"/>
                <a:ea typeface="Alexandria" pitchFamily="34" charset="-122"/>
                <a:cs typeface="Alexandria" pitchFamily="34" charset="-120"/>
              </a:rPr>
              <a:t>1</a:t>
            </a:r>
            <a:endParaRPr lang="en-US" sz="1949" dirty="0"/>
          </a:p>
        </p:txBody>
      </p:sp>
      <p:sp>
        <p:nvSpPr>
          <p:cNvPr id="8" name="Text 5"/>
          <p:cNvSpPr/>
          <p:nvPr/>
        </p:nvSpPr>
        <p:spPr>
          <a:xfrm>
            <a:off x="3725347" y="3465790"/>
            <a:ext cx="2062996" cy="257889"/>
          </a:xfrm>
          <a:prstGeom prst="rect">
            <a:avLst/>
          </a:prstGeom>
          <a:noFill/>
          <a:ln/>
        </p:spPr>
        <p:txBody>
          <a:bodyPr wrap="none" rtlCol="0" anchor="t"/>
          <a:lstStyle/>
          <a:p>
            <a:pPr marL="0" indent="0">
              <a:lnSpc>
                <a:spcPts val="2031"/>
              </a:lnSpc>
              <a:buNone/>
            </a:pPr>
            <a:r>
              <a:rPr lang="en-US" sz="1624" b="1" dirty="0">
                <a:solidFill>
                  <a:srgbClr val="3B3535"/>
                </a:solidFill>
                <a:latin typeface="Alexandria" pitchFamily="34" charset="0"/>
                <a:ea typeface="Alexandria" pitchFamily="34" charset="-122"/>
                <a:cs typeface="Alexandria" pitchFamily="34" charset="-120"/>
              </a:rPr>
              <a:t>Accuracy</a:t>
            </a:r>
            <a:endParaRPr lang="en-US" sz="1624" dirty="0"/>
          </a:p>
        </p:txBody>
      </p:sp>
      <p:sp>
        <p:nvSpPr>
          <p:cNvPr id="9" name="Text 6"/>
          <p:cNvSpPr/>
          <p:nvPr/>
        </p:nvSpPr>
        <p:spPr>
          <a:xfrm>
            <a:off x="3725347" y="3822621"/>
            <a:ext cx="2104430" cy="3431500"/>
          </a:xfrm>
          <a:prstGeom prst="rect">
            <a:avLst/>
          </a:prstGeom>
          <a:noFill/>
          <a:ln/>
        </p:spPr>
        <p:txBody>
          <a:bodyPr wrap="square" rtlCol="0" anchor="t"/>
          <a:lstStyle/>
          <a:p>
            <a:pPr marL="0" indent="0">
              <a:lnSpc>
                <a:spcPts val="2079"/>
              </a:lnSpc>
              <a:buNone/>
            </a:pPr>
            <a:r>
              <a:rPr lang="en-US" sz="1300" dirty="0">
                <a:solidFill>
                  <a:srgbClr val="3B3535"/>
                </a:solidFill>
                <a:latin typeface="Sora" pitchFamily="34" charset="0"/>
                <a:ea typeface="Sora" pitchFamily="34" charset="-122"/>
                <a:cs typeface="Sora" pitchFamily="34" charset="-120"/>
              </a:rPr>
              <a:t>The chatbot achieved a commendable accuracy rate of 93% with the Gemini 1.5 Large Language Model (LLM) during training and validation phases, reflecting the model's robustness in understanding complex medical queries and generating accurate responses.</a:t>
            </a:r>
            <a:endParaRPr lang="en-US" sz="1300" dirty="0"/>
          </a:p>
        </p:txBody>
      </p:sp>
      <p:sp>
        <p:nvSpPr>
          <p:cNvPr id="10" name="Shape 7"/>
          <p:cNvSpPr/>
          <p:nvPr/>
        </p:nvSpPr>
        <p:spPr>
          <a:xfrm>
            <a:off x="5994797" y="3409117"/>
            <a:ext cx="371237" cy="371237"/>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11" name="Text 8"/>
          <p:cNvSpPr/>
          <p:nvPr/>
        </p:nvSpPr>
        <p:spPr>
          <a:xfrm>
            <a:off x="6106478" y="3440073"/>
            <a:ext cx="147757" cy="309324"/>
          </a:xfrm>
          <a:prstGeom prst="rect">
            <a:avLst/>
          </a:prstGeom>
          <a:noFill/>
          <a:ln/>
        </p:spPr>
        <p:txBody>
          <a:bodyPr wrap="none" rtlCol="0" anchor="t"/>
          <a:lstStyle/>
          <a:p>
            <a:pPr marL="0" indent="0" algn="ctr">
              <a:lnSpc>
                <a:spcPts val="2437"/>
              </a:lnSpc>
              <a:buNone/>
            </a:pPr>
            <a:r>
              <a:rPr lang="en-US" sz="1949" b="1" dirty="0">
                <a:solidFill>
                  <a:srgbClr val="3B3535"/>
                </a:solidFill>
                <a:latin typeface="Alexandria" pitchFamily="34" charset="0"/>
                <a:ea typeface="Alexandria" pitchFamily="34" charset="-122"/>
                <a:cs typeface="Alexandria" pitchFamily="34" charset="-120"/>
              </a:rPr>
              <a:t>2</a:t>
            </a:r>
            <a:endParaRPr lang="en-US" sz="1949" dirty="0"/>
          </a:p>
        </p:txBody>
      </p:sp>
      <p:sp>
        <p:nvSpPr>
          <p:cNvPr id="12" name="Text 9"/>
          <p:cNvSpPr/>
          <p:nvPr/>
        </p:nvSpPr>
        <p:spPr>
          <a:xfrm>
            <a:off x="6531054" y="3465790"/>
            <a:ext cx="2062996" cy="257889"/>
          </a:xfrm>
          <a:prstGeom prst="rect">
            <a:avLst/>
          </a:prstGeom>
          <a:noFill/>
          <a:ln/>
        </p:spPr>
        <p:txBody>
          <a:bodyPr wrap="none" rtlCol="0" anchor="t"/>
          <a:lstStyle/>
          <a:p>
            <a:pPr marL="0" indent="0">
              <a:lnSpc>
                <a:spcPts val="2031"/>
              </a:lnSpc>
              <a:buNone/>
            </a:pPr>
            <a:r>
              <a:rPr lang="en-US" sz="1624" b="1" dirty="0">
                <a:solidFill>
                  <a:srgbClr val="3B3535"/>
                </a:solidFill>
                <a:latin typeface="Alexandria" pitchFamily="34" charset="0"/>
                <a:ea typeface="Alexandria" pitchFamily="34" charset="-122"/>
                <a:cs typeface="Alexandria" pitchFamily="34" charset="-120"/>
              </a:rPr>
              <a:t>Response Quality</a:t>
            </a:r>
            <a:endParaRPr lang="en-US" sz="1624" dirty="0"/>
          </a:p>
        </p:txBody>
      </p:sp>
      <p:sp>
        <p:nvSpPr>
          <p:cNvPr id="13" name="Text 10"/>
          <p:cNvSpPr/>
          <p:nvPr/>
        </p:nvSpPr>
        <p:spPr>
          <a:xfrm>
            <a:off x="6531054" y="3822621"/>
            <a:ext cx="2104430" cy="2903577"/>
          </a:xfrm>
          <a:prstGeom prst="rect">
            <a:avLst/>
          </a:prstGeom>
          <a:noFill/>
          <a:ln/>
        </p:spPr>
        <p:txBody>
          <a:bodyPr wrap="square" rtlCol="0" anchor="t"/>
          <a:lstStyle/>
          <a:p>
            <a:pPr marL="0" indent="0">
              <a:lnSpc>
                <a:spcPts val="2079"/>
              </a:lnSpc>
              <a:buNone/>
            </a:pPr>
            <a:r>
              <a:rPr lang="en-US" sz="1300" dirty="0">
                <a:solidFill>
                  <a:srgbClr val="3B3535"/>
                </a:solidFill>
                <a:latin typeface="Sora" pitchFamily="34" charset="0"/>
                <a:ea typeface="Sora" pitchFamily="34" charset="-122"/>
                <a:cs typeface="Sora" pitchFamily="34" charset="-120"/>
              </a:rPr>
              <a:t>The quality of responses significantly improved with Gemini 1.5, as noted by users and through systematic evaluations. Responses were not only accurate but also contextually relevant, engaging, and natural-sounding, enhancing the overall user experience.</a:t>
            </a:r>
            <a:endParaRPr lang="en-US" sz="1300" dirty="0"/>
          </a:p>
        </p:txBody>
      </p:sp>
      <p:sp>
        <p:nvSpPr>
          <p:cNvPr id="14" name="Shape 11"/>
          <p:cNvSpPr/>
          <p:nvPr/>
        </p:nvSpPr>
        <p:spPr>
          <a:xfrm>
            <a:off x="8800505" y="3409117"/>
            <a:ext cx="371237" cy="371237"/>
          </a:xfrm>
          <a:prstGeom prst="roundRect">
            <a:avLst>
              <a:gd name="adj" fmla="val 20006"/>
            </a:avLst>
          </a:prstGeom>
          <a:solidFill>
            <a:srgbClr val="D5DCF6"/>
          </a:solidFill>
          <a:ln w="7620">
            <a:solidFill>
              <a:srgbClr val="BBC2DC"/>
            </a:solidFill>
            <a:prstDash val="solid"/>
          </a:ln>
        </p:spPr>
        <p:txBody>
          <a:bodyPr/>
          <a:lstStyle/>
          <a:p>
            <a:endParaRPr lang="en-US"/>
          </a:p>
        </p:txBody>
      </p:sp>
      <p:sp>
        <p:nvSpPr>
          <p:cNvPr id="15" name="Text 12"/>
          <p:cNvSpPr/>
          <p:nvPr/>
        </p:nvSpPr>
        <p:spPr>
          <a:xfrm>
            <a:off x="8912066" y="3440073"/>
            <a:ext cx="147995" cy="309324"/>
          </a:xfrm>
          <a:prstGeom prst="rect">
            <a:avLst/>
          </a:prstGeom>
          <a:noFill/>
          <a:ln/>
        </p:spPr>
        <p:txBody>
          <a:bodyPr wrap="none" rtlCol="0" anchor="t"/>
          <a:lstStyle/>
          <a:p>
            <a:pPr marL="0" indent="0" algn="ctr">
              <a:lnSpc>
                <a:spcPts val="2437"/>
              </a:lnSpc>
              <a:buNone/>
            </a:pPr>
            <a:r>
              <a:rPr lang="en-US" sz="1949" b="1" dirty="0">
                <a:solidFill>
                  <a:srgbClr val="3B3535"/>
                </a:solidFill>
                <a:latin typeface="Alexandria" pitchFamily="34" charset="0"/>
                <a:ea typeface="Alexandria" pitchFamily="34" charset="-122"/>
                <a:cs typeface="Alexandria" pitchFamily="34" charset="-120"/>
              </a:rPr>
              <a:t>3</a:t>
            </a:r>
            <a:endParaRPr lang="en-US" sz="1949" dirty="0"/>
          </a:p>
        </p:txBody>
      </p:sp>
      <p:sp>
        <p:nvSpPr>
          <p:cNvPr id="16" name="Text 13"/>
          <p:cNvSpPr/>
          <p:nvPr/>
        </p:nvSpPr>
        <p:spPr>
          <a:xfrm>
            <a:off x="9336762" y="3465790"/>
            <a:ext cx="2104430" cy="515779"/>
          </a:xfrm>
          <a:prstGeom prst="rect">
            <a:avLst/>
          </a:prstGeom>
          <a:noFill/>
          <a:ln/>
        </p:spPr>
        <p:txBody>
          <a:bodyPr wrap="square" rtlCol="0" anchor="t"/>
          <a:lstStyle/>
          <a:p>
            <a:pPr marL="0" indent="0">
              <a:lnSpc>
                <a:spcPts val="2031"/>
              </a:lnSpc>
              <a:buNone/>
            </a:pPr>
            <a:r>
              <a:rPr lang="en-US" sz="1624" b="1" dirty="0">
                <a:solidFill>
                  <a:srgbClr val="3B3535"/>
                </a:solidFill>
                <a:latin typeface="Alexandria" pitchFamily="34" charset="0"/>
                <a:ea typeface="Alexandria" pitchFamily="34" charset="-122"/>
                <a:cs typeface="Alexandria" pitchFamily="34" charset="-120"/>
              </a:rPr>
              <a:t>Computational Efficiency</a:t>
            </a:r>
            <a:endParaRPr lang="en-US" sz="1624" dirty="0"/>
          </a:p>
        </p:txBody>
      </p:sp>
      <p:sp>
        <p:nvSpPr>
          <p:cNvPr id="17" name="Text 14"/>
          <p:cNvSpPr/>
          <p:nvPr/>
        </p:nvSpPr>
        <p:spPr>
          <a:xfrm>
            <a:off x="9336762" y="4080510"/>
            <a:ext cx="2104430" cy="3695462"/>
          </a:xfrm>
          <a:prstGeom prst="rect">
            <a:avLst/>
          </a:prstGeom>
          <a:noFill/>
          <a:ln/>
        </p:spPr>
        <p:txBody>
          <a:bodyPr wrap="square" rtlCol="0" anchor="t"/>
          <a:lstStyle/>
          <a:p>
            <a:pPr marL="0" indent="0">
              <a:lnSpc>
                <a:spcPts val="2079"/>
              </a:lnSpc>
              <a:buNone/>
            </a:pPr>
            <a:r>
              <a:rPr lang="en-US" sz="1300" dirty="0">
                <a:solidFill>
                  <a:srgbClr val="3B3535"/>
                </a:solidFill>
                <a:latin typeface="Sora" pitchFamily="34" charset="0"/>
                <a:ea typeface="Sora" pitchFamily="34" charset="-122"/>
                <a:cs typeface="Sora" pitchFamily="34" charset="-120"/>
              </a:rPr>
              <a:t>Despite the increased complexity of LLMs, Gemini 1.5 demonstrated efficient computational performance, striking a balance between accuracy and resource utilization. Training times were reasonable, and inference speed met real-time interaction requirements, ensuring smooth chatbot functionality.</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31981"/>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31981"/>
          </a:xfrm>
          <a:prstGeom prst="rect">
            <a:avLst/>
          </a:prstGeom>
        </p:spPr>
      </p:pic>
      <p:sp>
        <p:nvSpPr>
          <p:cNvPr id="5" name="Shape 2"/>
          <p:cNvSpPr/>
          <p:nvPr/>
        </p:nvSpPr>
        <p:spPr>
          <a:xfrm>
            <a:off x="0" y="0"/>
            <a:ext cx="14630400" cy="8231981"/>
          </a:xfrm>
          <a:prstGeom prst="rect">
            <a:avLst/>
          </a:prstGeom>
          <a:solidFill>
            <a:srgbClr val="FFFAFA">
              <a:alpha val="85000"/>
            </a:srgbClr>
          </a:solidFill>
          <a:ln/>
        </p:spPr>
        <p:txBody>
          <a:bodyPr/>
          <a:lstStyle/>
          <a:p>
            <a:endParaRPr lang="en-US"/>
          </a:p>
        </p:txBody>
      </p:sp>
      <p:sp>
        <p:nvSpPr>
          <p:cNvPr id="6" name="Text 3"/>
          <p:cNvSpPr/>
          <p:nvPr/>
        </p:nvSpPr>
        <p:spPr>
          <a:xfrm>
            <a:off x="2508052" y="528757"/>
            <a:ext cx="6978610" cy="829270"/>
          </a:xfrm>
          <a:prstGeom prst="rect">
            <a:avLst/>
          </a:prstGeom>
          <a:noFill/>
          <a:ln/>
        </p:spPr>
        <p:txBody>
          <a:bodyPr wrap="none" rtlCol="0" anchor="t"/>
          <a:lstStyle/>
          <a:p>
            <a:pPr marL="0" indent="0">
              <a:lnSpc>
                <a:spcPts val="6529"/>
              </a:lnSpc>
              <a:buNone/>
            </a:pPr>
            <a:r>
              <a:rPr lang="en-US" sz="5224" b="1" dirty="0">
                <a:solidFill>
                  <a:srgbClr val="1F1E1E"/>
                </a:solidFill>
                <a:latin typeface="Alexandria" pitchFamily="34" charset="0"/>
                <a:ea typeface="Alexandria" pitchFamily="34" charset="-122"/>
                <a:cs typeface="Alexandria" pitchFamily="34" charset="-120"/>
              </a:rPr>
              <a:t>Improvements Made</a:t>
            </a:r>
            <a:endParaRPr lang="en-US" sz="5224" dirty="0"/>
          </a:p>
        </p:txBody>
      </p:sp>
      <p:sp>
        <p:nvSpPr>
          <p:cNvPr id="7" name="Text 4"/>
          <p:cNvSpPr/>
          <p:nvPr/>
        </p:nvSpPr>
        <p:spPr>
          <a:xfrm>
            <a:off x="2508052" y="1819394"/>
            <a:ext cx="4572595" cy="2461260"/>
          </a:xfrm>
          <a:prstGeom prst="rect">
            <a:avLst/>
          </a:prstGeom>
          <a:noFill/>
          <a:ln/>
        </p:spPr>
        <p:txBody>
          <a:bodyPr wrap="square" rtlCol="0" anchor="t"/>
          <a:lstStyle/>
          <a:p>
            <a:pPr marL="0" indent="0">
              <a:lnSpc>
                <a:spcPts val="2423"/>
              </a:lnSpc>
              <a:buNone/>
            </a:pPr>
            <a:r>
              <a:rPr lang="en-US" sz="1514" dirty="0">
                <a:solidFill>
                  <a:srgbClr val="3B3535"/>
                </a:solidFill>
                <a:latin typeface="Sora" pitchFamily="34" charset="0"/>
                <a:ea typeface="Sora" pitchFamily="34" charset="-122"/>
                <a:cs typeface="Sora" pitchFamily="34" charset="-120"/>
              </a:rPr>
              <a:t>In the initial phase, our project integrated seq-2-seq transformers, specifically the RoBERTa model, to enhance the chatbot's response quality and natural language processing capabilities. RoBERTa's advanced language understanding enabled the chatbot to interpret user queries effectively, resulting in accurate and contextually relevant responses.</a:t>
            </a:r>
            <a:endParaRPr lang="en-US" sz="1514" dirty="0"/>
          </a:p>
        </p:txBody>
      </p:sp>
      <p:sp>
        <p:nvSpPr>
          <p:cNvPr id="8" name="Text 5"/>
          <p:cNvSpPr/>
          <p:nvPr/>
        </p:nvSpPr>
        <p:spPr>
          <a:xfrm>
            <a:off x="2508052" y="4453652"/>
            <a:ext cx="4572595" cy="3076575"/>
          </a:xfrm>
          <a:prstGeom prst="rect">
            <a:avLst/>
          </a:prstGeom>
          <a:noFill/>
          <a:ln/>
        </p:spPr>
        <p:txBody>
          <a:bodyPr wrap="square" rtlCol="0" anchor="t"/>
          <a:lstStyle/>
          <a:p>
            <a:pPr marL="0" indent="0">
              <a:lnSpc>
                <a:spcPts val="2423"/>
              </a:lnSpc>
              <a:buNone/>
            </a:pPr>
            <a:r>
              <a:rPr lang="en-US" sz="1514" dirty="0">
                <a:solidFill>
                  <a:srgbClr val="3B3535"/>
                </a:solidFill>
                <a:latin typeface="Sora" pitchFamily="34" charset="0"/>
                <a:ea typeface="Sora" pitchFamily="34" charset="-122"/>
                <a:cs typeface="Sora" pitchFamily="34" charset="-120"/>
              </a:rPr>
              <a:t>After further enhancements, we incorporated Large Language Models (LLMs) to take the chatbot's capabilities to the next level. Among the different LLMs available in the market, we chose the Gemini 1.5 LLM for its superior language understanding and generation abilities. Gemini 1.5 revolutionized the chatbot's capabilities by enabling it to handle medical terminology, diverse user queries, and contextual nuances with ease.</a:t>
            </a:r>
            <a:endParaRPr lang="en-US" sz="1514" dirty="0"/>
          </a:p>
        </p:txBody>
      </p:sp>
      <p:pic>
        <p:nvPicPr>
          <p:cNvPr id="9" name="Image 1" descr="preencoded.png"/>
          <p:cNvPicPr>
            <a:picLocks noChangeAspect="1"/>
          </p:cNvPicPr>
          <p:nvPr/>
        </p:nvPicPr>
        <p:blipFill>
          <a:blip r:embed="rId4"/>
          <a:stretch>
            <a:fillRect/>
          </a:stretch>
        </p:blipFill>
        <p:spPr>
          <a:xfrm>
            <a:off x="7557373" y="1862614"/>
            <a:ext cx="4572595" cy="26034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txBody>
          <a:bodyPr/>
          <a:lstStyle/>
          <a:p>
            <a:endParaRPr lang="en-US"/>
          </a:p>
        </p:txBody>
      </p:sp>
      <p:sp>
        <p:nvSpPr>
          <p:cNvPr id="3" name="Shape 1"/>
          <p:cNvSpPr/>
          <p:nvPr/>
        </p:nvSpPr>
        <p:spPr>
          <a:xfrm>
            <a:off x="0" y="0"/>
            <a:ext cx="14630400" cy="8229600"/>
          </a:xfrm>
          <a:prstGeom prst="rect">
            <a:avLst/>
          </a:prstGeom>
          <a:solidFill>
            <a:srgbClr val="FFFAFA"/>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AFA">
              <a:alpha val="85000"/>
            </a:srgbClr>
          </a:solidFill>
          <a:ln/>
        </p:spPr>
        <p:txBody>
          <a:bodyPr/>
          <a:lstStyle/>
          <a:p>
            <a:endParaRPr lang="en-US"/>
          </a:p>
        </p:txBody>
      </p:sp>
      <p:sp>
        <p:nvSpPr>
          <p:cNvPr id="6" name="Text 3"/>
          <p:cNvSpPr/>
          <p:nvPr/>
        </p:nvSpPr>
        <p:spPr>
          <a:xfrm>
            <a:off x="1253390" y="475770"/>
            <a:ext cx="6476167" cy="778073"/>
          </a:xfrm>
          <a:prstGeom prst="rect">
            <a:avLst/>
          </a:prstGeom>
          <a:noFill/>
          <a:ln/>
        </p:spPr>
        <p:txBody>
          <a:bodyPr wrap="none" rtlCol="0" anchor="t"/>
          <a:lstStyle/>
          <a:p>
            <a:pPr marL="0" indent="0">
              <a:lnSpc>
                <a:spcPts val="6127"/>
              </a:lnSpc>
              <a:buNone/>
            </a:pPr>
            <a:r>
              <a:rPr lang="en-US" sz="4902" b="1" dirty="0">
                <a:solidFill>
                  <a:srgbClr val="1F1E1E"/>
                </a:solidFill>
                <a:latin typeface="Alexandria" pitchFamily="34" charset="0"/>
                <a:ea typeface="Alexandria" pitchFamily="34" charset="-122"/>
                <a:cs typeface="Alexandria" pitchFamily="34" charset="-120"/>
              </a:rPr>
              <a:t>Results and Analysis</a:t>
            </a:r>
            <a:endParaRPr lang="en-US" sz="4902" dirty="0"/>
          </a:p>
        </p:txBody>
      </p:sp>
      <p:sp>
        <p:nvSpPr>
          <p:cNvPr id="7" name="Text 4"/>
          <p:cNvSpPr/>
          <p:nvPr/>
        </p:nvSpPr>
        <p:spPr>
          <a:xfrm>
            <a:off x="1487872" y="1636924"/>
            <a:ext cx="6138880" cy="1443038"/>
          </a:xfrm>
          <a:prstGeom prst="rect">
            <a:avLst/>
          </a:prstGeom>
          <a:noFill/>
          <a:ln/>
        </p:spPr>
        <p:txBody>
          <a:bodyPr wrap="square" rtlCol="0" anchor="t"/>
          <a:lstStyle/>
          <a:p>
            <a:pPr marL="0" indent="0">
              <a:lnSpc>
                <a:spcPts val="2273"/>
              </a:lnSpc>
              <a:buNone/>
            </a:pPr>
            <a:r>
              <a:rPr lang="en-US" sz="1421" dirty="0">
                <a:solidFill>
                  <a:srgbClr val="3B3535"/>
                </a:solidFill>
                <a:latin typeface="Sora" pitchFamily="34" charset="0"/>
                <a:ea typeface="Sora" pitchFamily="34" charset="-122"/>
                <a:cs typeface="Sora" pitchFamily="34" charset="-120"/>
              </a:rPr>
              <a:t>The Results and Analysis section details the performance metrics, user feedback, and insights gained from deploying advanced AI models like Gemini 1.5 in our healthcare chatbot system.</a:t>
            </a:r>
            <a:endParaRPr lang="en-US" sz="1421" dirty="0"/>
          </a:p>
        </p:txBody>
      </p:sp>
      <p:sp>
        <p:nvSpPr>
          <p:cNvPr id="8" name="Text 5"/>
          <p:cNvSpPr/>
          <p:nvPr/>
        </p:nvSpPr>
        <p:spPr>
          <a:xfrm>
            <a:off x="1487872" y="2838378"/>
            <a:ext cx="4290774" cy="288608"/>
          </a:xfrm>
          <a:prstGeom prst="rect">
            <a:avLst/>
          </a:prstGeom>
          <a:noFill/>
          <a:ln/>
        </p:spPr>
        <p:txBody>
          <a:bodyPr wrap="none" rtlCol="0" anchor="t"/>
          <a:lstStyle/>
          <a:p>
            <a:pPr marL="0" indent="0">
              <a:lnSpc>
                <a:spcPts val="2273"/>
              </a:lnSpc>
              <a:buNone/>
            </a:pPr>
            <a:r>
              <a:rPr lang="en-US" sz="1421" b="1" dirty="0">
                <a:solidFill>
                  <a:srgbClr val="3B3535"/>
                </a:solidFill>
                <a:latin typeface="Sora" pitchFamily="34" charset="0"/>
                <a:ea typeface="Sora" pitchFamily="34" charset="-122"/>
                <a:cs typeface="Sora" pitchFamily="34" charset="-120"/>
              </a:rPr>
              <a:t>Performance Metrics:</a:t>
            </a:r>
            <a:endParaRPr lang="en-US" sz="1421" dirty="0"/>
          </a:p>
        </p:txBody>
      </p:sp>
      <p:sp>
        <p:nvSpPr>
          <p:cNvPr id="9" name="Text 6"/>
          <p:cNvSpPr/>
          <p:nvPr/>
        </p:nvSpPr>
        <p:spPr>
          <a:xfrm>
            <a:off x="1487872" y="3285685"/>
            <a:ext cx="5407221" cy="1154430"/>
          </a:xfrm>
          <a:prstGeom prst="rect">
            <a:avLst/>
          </a:prstGeom>
          <a:noFill/>
          <a:ln/>
        </p:spPr>
        <p:txBody>
          <a:bodyPr wrap="square" rtlCol="0" anchor="t"/>
          <a:lstStyle/>
          <a:p>
            <a:pPr marL="342900" indent="-342900" algn="l">
              <a:lnSpc>
                <a:spcPts val="2273"/>
              </a:lnSpc>
              <a:buSzPct val="100000"/>
              <a:buChar char="•"/>
            </a:pPr>
            <a:r>
              <a:rPr lang="en-US" sz="1421" b="1" dirty="0">
                <a:solidFill>
                  <a:srgbClr val="3B3535"/>
                </a:solidFill>
                <a:latin typeface="Sora" pitchFamily="34" charset="0"/>
                <a:ea typeface="Sora" pitchFamily="34" charset="-122"/>
                <a:cs typeface="Sora" pitchFamily="34" charset="-120"/>
              </a:rPr>
              <a:t>Accuracy:</a:t>
            </a:r>
            <a:r>
              <a:rPr lang="en-US" sz="1421" dirty="0">
                <a:solidFill>
                  <a:srgbClr val="3B3535"/>
                </a:solidFill>
                <a:latin typeface="Sora" pitchFamily="34" charset="0"/>
                <a:ea typeface="Sora" pitchFamily="34" charset="-122"/>
                <a:cs typeface="Sora" pitchFamily="34" charset="-120"/>
              </a:rPr>
              <a:t> Our chatbot achieved a commendable accuracy rate of 93% with the Gemini 1.5 Large Language Model (LLM) during training and validation phases.</a:t>
            </a:r>
            <a:endParaRPr lang="en-US" sz="1421" dirty="0"/>
          </a:p>
        </p:txBody>
      </p:sp>
      <p:sp>
        <p:nvSpPr>
          <p:cNvPr id="10" name="Text 7"/>
          <p:cNvSpPr/>
          <p:nvPr/>
        </p:nvSpPr>
        <p:spPr>
          <a:xfrm>
            <a:off x="1487872" y="4440115"/>
            <a:ext cx="5529884" cy="1154430"/>
          </a:xfrm>
          <a:prstGeom prst="rect">
            <a:avLst/>
          </a:prstGeom>
          <a:noFill/>
          <a:ln/>
        </p:spPr>
        <p:txBody>
          <a:bodyPr wrap="square" rtlCol="0" anchor="t"/>
          <a:lstStyle/>
          <a:p>
            <a:pPr marL="342900" indent="-342900" algn="l">
              <a:lnSpc>
                <a:spcPts val="2273"/>
              </a:lnSpc>
              <a:buSzPct val="100000"/>
              <a:buChar char="•"/>
            </a:pPr>
            <a:r>
              <a:rPr lang="en-US" sz="1421" b="1" dirty="0">
                <a:solidFill>
                  <a:srgbClr val="3B3535"/>
                </a:solidFill>
                <a:latin typeface="Sora" pitchFamily="34" charset="0"/>
                <a:ea typeface="Sora" pitchFamily="34" charset="-122"/>
                <a:cs typeface="Sora" pitchFamily="34" charset="-120"/>
              </a:rPr>
              <a:t>Response Quality:</a:t>
            </a:r>
            <a:r>
              <a:rPr lang="en-US" sz="1421" dirty="0">
                <a:solidFill>
                  <a:srgbClr val="3B3535"/>
                </a:solidFill>
                <a:latin typeface="Sora" pitchFamily="34" charset="0"/>
                <a:ea typeface="Sora" pitchFamily="34" charset="-122"/>
                <a:cs typeface="Sora" pitchFamily="34" charset="-120"/>
              </a:rPr>
              <a:t> The quality of responses significantly improved with Gemini 1.5, as noted by users and through systematic evaluations.</a:t>
            </a:r>
            <a:endParaRPr lang="en-US" sz="1421" dirty="0"/>
          </a:p>
        </p:txBody>
      </p:sp>
      <p:sp>
        <p:nvSpPr>
          <p:cNvPr id="11" name="Text 8"/>
          <p:cNvSpPr/>
          <p:nvPr/>
        </p:nvSpPr>
        <p:spPr>
          <a:xfrm>
            <a:off x="1487872" y="5511660"/>
            <a:ext cx="5529884" cy="1443038"/>
          </a:xfrm>
          <a:prstGeom prst="rect">
            <a:avLst/>
          </a:prstGeom>
          <a:noFill/>
          <a:ln/>
        </p:spPr>
        <p:txBody>
          <a:bodyPr wrap="square" rtlCol="0" anchor="t"/>
          <a:lstStyle/>
          <a:p>
            <a:pPr marL="342900" indent="-342900" algn="l">
              <a:lnSpc>
                <a:spcPts val="2273"/>
              </a:lnSpc>
              <a:buSzPct val="100000"/>
              <a:buChar char="•"/>
            </a:pPr>
            <a:r>
              <a:rPr lang="en-US" sz="1421" b="1" dirty="0">
                <a:solidFill>
                  <a:srgbClr val="3B3535"/>
                </a:solidFill>
                <a:latin typeface="Sora" pitchFamily="34" charset="0"/>
                <a:ea typeface="Sora" pitchFamily="34" charset="-122"/>
                <a:cs typeface="Sora" pitchFamily="34" charset="-120"/>
              </a:rPr>
              <a:t>Computational Efficiency:</a:t>
            </a:r>
            <a:r>
              <a:rPr lang="en-US" sz="1421" dirty="0">
                <a:solidFill>
                  <a:srgbClr val="3B3535"/>
                </a:solidFill>
                <a:latin typeface="Sora" pitchFamily="34" charset="0"/>
                <a:ea typeface="Sora" pitchFamily="34" charset="-122"/>
                <a:cs typeface="Sora" pitchFamily="34" charset="-120"/>
              </a:rPr>
              <a:t> Despite the increased complexity of LLMs, Gemini 1.5 demonstrated efficient computational performance, striking a balance between accuracy and resource utilization.</a:t>
            </a:r>
            <a:endParaRPr lang="en-US" sz="1421" dirty="0"/>
          </a:p>
        </p:txBody>
      </p:sp>
      <p:pic>
        <p:nvPicPr>
          <p:cNvPr id="12" name="Image 1" descr="preencoded.png"/>
          <p:cNvPicPr>
            <a:picLocks noChangeAspect="1"/>
          </p:cNvPicPr>
          <p:nvPr/>
        </p:nvPicPr>
        <p:blipFill>
          <a:blip r:embed="rId4"/>
          <a:stretch>
            <a:fillRect/>
          </a:stretch>
        </p:blipFill>
        <p:spPr>
          <a:xfrm>
            <a:off x="7729557" y="2394441"/>
            <a:ext cx="6138879" cy="409134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629</TotalTime>
  <Words>1309</Words>
  <Application>Microsoft Office PowerPoint</Application>
  <PresentationFormat>Custom</PresentationFormat>
  <Paragraphs>100</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Alexandria</vt:lpstr>
      <vt:lpstr>Arial</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Mazharuddin Mohammed [student]</cp:lastModifiedBy>
  <cp:revision>4</cp:revision>
  <dcterms:created xsi:type="dcterms:W3CDTF">2024-05-07T05:13:32Z</dcterms:created>
  <dcterms:modified xsi:type="dcterms:W3CDTF">2024-05-07T15:43:51Z</dcterms:modified>
</cp:coreProperties>
</file>